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435" r:id="rId6"/>
    <p:sldId id="477" r:id="rId7"/>
    <p:sldId id="472" r:id="rId8"/>
    <p:sldId id="436" r:id="rId9"/>
    <p:sldId id="458" r:id="rId10"/>
    <p:sldId id="484" r:id="rId11"/>
    <p:sldId id="333" r:id="rId12"/>
    <p:sldId id="474" r:id="rId13"/>
    <p:sldId id="475" r:id="rId14"/>
    <p:sldId id="465" r:id="rId15"/>
    <p:sldId id="478" r:id="rId16"/>
    <p:sldId id="270" r:id="rId17"/>
    <p:sldId id="480" r:id="rId18"/>
    <p:sldId id="481" r:id="rId19"/>
    <p:sldId id="479" r:id="rId20"/>
    <p:sldId id="469" r:id="rId21"/>
    <p:sldId id="476" r:id="rId22"/>
    <p:sldId id="48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8AE40D-0A6D-BCF9-7682-904EB03C4D7E}" name="Green, Ann F" initials="GAF" userId="Green, Ann F" providerId="None"/>
  <p188:author id="{14CDEA19-4B8B-0E88-FBEF-916800FC075B}" name="Barbara J. Doe-Quarbo" initials="BJDQ" userId="Barbara J. Doe-Quarbo" providerId="None"/>
  <p188:author id="{84682A37-3F07-0626-513D-65F9EDCCB5A4}" name="Green, Ann" initials="GA" userId="S::ann.green@yale.edu::b12e35e7-0bd1-4ee0-9c32-1a3042e8d5de" providerId="AD"/>
  <p188:author id="{978E3441-1B84-65E1-BD5A-A04C93F9B6BF}" name="Kristina Talbert-Slagle" initials="KTS" userId="e0f85a3cfbcdeb02" providerId="Windows Live"/>
  <p188:author id="{25E16DD7-60B3-0AEE-4EC6-D3BBC92191AA}" name="Chelsea Plyler" initials="CP" userId="Chelsea Plyl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16E"/>
    <a:srgbClr val="3C64B9"/>
    <a:srgbClr val="E8ECF5"/>
    <a:srgbClr val="DAE3F3"/>
    <a:srgbClr val="ED7D31"/>
    <a:srgbClr val="E4ECF3"/>
    <a:srgbClr val="D8E3EE"/>
    <a:srgbClr val="4472C4"/>
    <a:srgbClr val="4A8522"/>
    <a:srgbClr val="007E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06F47D-4408-4BD8-8BE3-DA8AB2ED9876}" v="114" dt="2023-09-21T16:11:58.3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1194"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6801399825021877E-2"/>
          <c:y val="0.12268518518518519"/>
          <c:w val="0.54744313210848639"/>
          <c:h val="0.77314814814814814"/>
        </c:manualLayout>
      </c:layout>
      <c:pie3DChart>
        <c:varyColors val="1"/>
        <c:ser>
          <c:idx val="0"/>
          <c:order val="0"/>
          <c:dPt>
            <c:idx val="0"/>
            <c:bubble3D val="0"/>
            <c:spPr>
              <a:solidFill>
                <a:srgbClr val="00B050"/>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C33B-46CD-9B36-337271434B52}"/>
              </c:ext>
            </c:extLst>
          </c:dPt>
          <c:dPt>
            <c:idx val="1"/>
            <c:bubble3D val="0"/>
            <c:spPr>
              <a:solidFill>
                <a:schemeClr val="bg1">
                  <a:lumMod val="65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C33B-46CD-9B36-337271434B52}"/>
              </c:ext>
            </c:extLst>
          </c:dPt>
          <c:dPt>
            <c:idx val="2"/>
            <c:bubble3D val="0"/>
            <c:spPr>
              <a:solidFill>
                <a:schemeClr val="accent6">
                  <a:lumMod val="60000"/>
                  <a:lumOff val="4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C33B-46CD-9B36-337271434B52}"/>
              </c:ext>
            </c:extLst>
          </c:dPt>
          <c:dLbls>
            <c:dLbl>
              <c:idx val="0"/>
              <c:layout>
                <c:manualLayout>
                  <c:x val="1.9227799461621616E-2"/>
                  <c:y val="3.877650318379517E-2"/>
                </c:manualLayout>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r>
                      <a:rPr lang="en-US" dirty="0">
                        <a:solidFill>
                          <a:schemeClr val="tx1"/>
                        </a:solidFill>
                      </a:rPr>
                      <a:t>$</a:t>
                    </a:r>
                    <a:r>
                      <a:rPr lang="en-US" sz="1800" dirty="0">
                        <a:solidFill>
                          <a:schemeClr val="tx1"/>
                        </a:solidFill>
                      </a:rPr>
                      <a:t>7,928,689</a:t>
                    </a:r>
                    <a:r>
                      <a:rPr lang="en-US" sz="1800" baseline="0" dirty="0"/>
                      <a:t>
</a:t>
                    </a:r>
                    <a:fld id="{A760E36A-2092-49A5-91D2-76B1D82DC941}" type="PERCENTAGE">
                      <a:rPr lang="en-US" sz="1800" baseline="0">
                        <a:solidFill>
                          <a:schemeClr val="tx1"/>
                        </a:solidFill>
                      </a:rPr>
                      <a:pPr>
                        <a:defRPr/>
                      </a:pPr>
                      <a:t>[PERCENTAGE]</a:t>
                    </a:fld>
                    <a:endParaRPr lang="en-US" sz="1800" baseline="0" dirty="0"/>
                  </a:p>
                </c:rich>
              </c:tx>
              <c:spPr>
                <a:solidFill>
                  <a:srgbClr val="00B050"/>
                </a:solid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layout>
                    <c:manualLayout>
                      <c:w val="0.13523373713653228"/>
                      <c:h val="0.16290667621030996"/>
                    </c:manualLayout>
                  </c15:layout>
                  <c15:dlblFieldTable/>
                  <c15:showDataLabelsRange val="0"/>
                </c:ext>
                <c:ext xmlns:c16="http://schemas.microsoft.com/office/drawing/2014/chart" uri="{C3380CC4-5D6E-409C-BE32-E72D297353CC}">
                  <c16:uniqueId val="{00000001-C33B-46CD-9B36-337271434B52}"/>
                </c:ext>
              </c:extLst>
            </c:dLbl>
            <c:dLbl>
              <c:idx val="1"/>
              <c:layout>
                <c:manualLayout>
                  <c:x val="-3.54974759291476E-2"/>
                  <c:y val="1.9388251591897585E-2"/>
                </c:manualLayout>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tx1"/>
                        </a:solidFill>
                        <a:latin typeface="+mn-lt"/>
                        <a:ea typeface="+mn-ea"/>
                        <a:cs typeface="+mn-cs"/>
                      </a:defRPr>
                    </a:pPr>
                    <a:r>
                      <a:rPr lang="en-US" sz="1800" dirty="0">
                        <a:solidFill>
                          <a:schemeClr val="tx1"/>
                        </a:solidFill>
                      </a:rPr>
                      <a:t>$540,711</a:t>
                    </a:r>
                    <a:r>
                      <a:rPr lang="en-US" sz="1800" baseline="0" dirty="0">
                        <a:solidFill>
                          <a:schemeClr val="tx1"/>
                        </a:solidFill>
                      </a:rPr>
                      <a:t>
</a:t>
                    </a:r>
                    <a:fld id="{352691DA-7697-461B-8CDE-2F8A41102133}" type="PERCENTAGE">
                      <a:rPr lang="en-US" sz="1800" baseline="0">
                        <a:solidFill>
                          <a:schemeClr val="tx1"/>
                        </a:solidFill>
                      </a:rPr>
                      <a:pPr>
                        <a:defRPr>
                          <a:solidFill>
                            <a:schemeClr val="tx1"/>
                          </a:solidFill>
                        </a:defRPr>
                      </a:pPr>
                      <a:t>[PERCENTAGE]</a:t>
                    </a:fld>
                    <a:endParaRPr lang="en-US" sz="1800" baseline="0" dirty="0">
                      <a:solidFill>
                        <a:schemeClr val="tx1"/>
                      </a:solidFill>
                    </a:endParaRPr>
                  </a:p>
                </c:rich>
              </c:tx>
              <c:spPr>
                <a:solidFill>
                  <a:prstClr val="white">
                    <a:lumMod val="75000"/>
                  </a:prstClr>
                </a:solid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layout>
                    <c:manualLayout>
                      <c:w val="0.13779356168024182"/>
                      <c:h val="0.16013692598289603"/>
                    </c:manualLayout>
                  </c15:layout>
                  <c15:dlblFieldTable/>
                  <c15:showDataLabelsRange val="0"/>
                </c:ext>
                <c:ext xmlns:c16="http://schemas.microsoft.com/office/drawing/2014/chart" uri="{C3380CC4-5D6E-409C-BE32-E72D297353CC}">
                  <c16:uniqueId val="{00000003-C33B-46CD-9B36-337271434B52}"/>
                </c:ext>
              </c:extLst>
            </c:dLbl>
            <c:dLbl>
              <c:idx val="2"/>
              <c:layout>
                <c:manualLayout>
                  <c:x val="5.4153607504392826E-2"/>
                  <c:y val="-0.1467967620529389"/>
                </c:manualLayout>
              </c:layout>
              <c:tx>
                <c:rich>
                  <a:bodyPr/>
                  <a:lstStyle/>
                  <a:p>
                    <a:r>
                      <a:rPr lang="en-US" sz="1800" dirty="0">
                        <a:solidFill>
                          <a:schemeClr val="tx1"/>
                        </a:solidFill>
                      </a:rPr>
                      <a:t>$4,962,766</a:t>
                    </a:r>
                    <a:r>
                      <a:rPr lang="en-US" sz="1800" baseline="0" dirty="0">
                        <a:solidFill>
                          <a:schemeClr val="tx1"/>
                        </a:solidFill>
                      </a:rPr>
                      <a:t>
</a:t>
                    </a:r>
                    <a:fld id="{24DB5248-81D4-4F7E-B664-2A89752EBBE5}" type="PERCENTAGE">
                      <a:rPr lang="en-US" sz="1800" baseline="0">
                        <a:solidFill>
                          <a:schemeClr val="tx1"/>
                        </a:solidFill>
                      </a:rPr>
                      <a:pPr/>
                      <a:t>[PERCENTAGE]</a:t>
                    </a:fld>
                    <a:endParaRPr lang="en-US" sz="1800" baseline="0" dirty="0">
                      <a:solidFill>
                        <a:schemeClr val="tx1"/>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13469402594592922"/>
                      <c:h val="0.15736717575548209"/>
                    </c:manualLayout>
                  </c15:layout>
                  <c15:dlblFieldTable/>
                  <c15:showDataLabelsRange val="0"/>
                </c:ext>
                <c:ext xmlns:c16="http://schemas.microsoft.com/office/drawing/2014/chart" uri="{C3380CC4-5D6E-409C-BE32-E72D297353CC}">
                  <c16:uniqueId val="{00000005-C33B-46CD-9B36-337271434B52}"/>
                </c:ext>
              </c:extLst>
            </c:dLbl>
            <c:spPr>
              <a:solidFill>
                <a:srgbClr val="70AD47">
                  <a:lumMod val="60000"/>
                  <a:lumOff val="40000"/>
                </a:srgbClr>
              </a:solid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ext>
            </c:extLst>
          </c:dLbls>
          <c:cat>
            <c:strRef>
              <c:f>'[GRANTS INFORMATION UPDATE.xlsx]Sheet2'!$B$2:$B$4</c:f>
              <c:strCache>
                <c:ptCount val="3"/>
                <c:pt idx="0">
                  <c:v>Active Grants</c:v>
                </c:pt>
                <c:pt idx="1">
                  <c:v>Closed Grant</c:v>
                </c:pt>
                <c:pt idx="2">
                  <c:v>Anticipated Amount</c:v>
                </c:pt>
              </c:strCache>
            </c:strRef>
          </c:cat>
          <c:val>
            <c:numRef>
              <c:f>'[GRANTS INFORMATION UPDATE.xlsx]Sheet2'!$C$2:$C$4</c:f>
              <c:numCache>
                <c:formatCode>#,##0.00</c:formatCode>
                <c:ptCount val="3"/>
                <c:pt idx="0">
                  <c:v>7928689.8200000003</c:v>
                </c:pt>
                <c:pt idx="1">
                  <c:v>540711.02</c:v>
                </c:pt>
                <c:pt idx="2">
                  <c:v>4962766.43</c:v>
                </c:pt>
              </c:numCache>
            </c:numRef>
          </c:val>
          <c:extLst>
            <c:ext xmlns:c16="http://schemas.microsoft.com/office/drawing/2014/chart" uri="{C3380CC4-5D6E-409C-BE32-E72D297353CC}">
              <c16:uniqueId val="{00000006-C33B-46CD-9B36-337271434B52}"/>
            </c:ext>
          </c:extLst>
        </c:ser>
        <c:dLbls>
          <c:dLblPos val="outEnd"/>
          <c:showLegendKey val="0"/>
          <c:showVal val="0"/>
          <c:showCatName val="0"/>
          <c:showSerName val="0"/>
          <c:showPercent val="0"/>
          <c:showBubbleSize val="0"/>
          <c:showLeaderLines val="0"/>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A3625A-5582-4198-8B09-2BDF8ED7B693}"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042DDB3D-C967-408B-A4B9-782E56E1AC25}">
      <dgm:prSet phldrT="[Text]" custT="1"/>
      <dgm:spPr/>
      <dgm:t>
        <a:bodyPr/>
        <a:lstStyle/>
        <a:p>
          <a:pPr>
            <a:spcAft>
              <a:spcPts val="600"/>
            </a:spcAft>
          </a:pPr>
          <a:r>
            <a:rPr lang="en-US" sz="2800" b="1" dirty="0">
              <a:latin typeface="Arial" panose="020B0604020202020204" pitchFamily="34" charset="0"/>
              <a:cs typeface="Arial" panose="020B0604020202020204" pitchFamily="34" charset="0"/>
            </a:rPr>
            <a:t>General Partner Information</a:t>
          </a:r>
        </a:p>
        <a:p>
          <a:pPr>
            <a:spcAft>
              <a:spcPts val="600"/>
            </a:spcAft>
          </a:pPr>
          <a:r>
            <a:rPr lang="en-US" sz="2000" dirty="0">
              <a:latin typeface="Arial" panose="020B0604020202020204" pitchFamily="34" charset="0"/>
              <a:cs typeface="Arial" panose="020B0604020202020204" pitchFamily="34" charset="0"/>
            </a:rPr>
            <a:t>Organizational background details</a:t>
          </a:r>
        </a:p>
      </dgm:t>
    </dgm:pt>
    <dgm:pt modelId="{816F3AC0-7F4C-478B-8018-A4E7881299F6}" type="parTrans" cxnId="{51AEA93E-60A9-4C4F-ABBE-065F302856E6}">
      <dgm:prSet/>
      <dgm:spPr/>
      <dgm:t>
        <a:bodyPr/>
        <a:lstStyle/>
        <a:p>
          <a:endParaRPr lang="en-US"/>
        </a:p>
      </dgm:t>
    </dgm:pt>
    <dgm:pt modelId="{932C59E9-4C84-450A-AD37-A57F91562B3F}" type="sibTrans" cxnId="{51AEA93E-60A9-4C4F-ABBE-065F302856E6}">
      <dgm:prSet/>
      <dgm:spPr/>
      <dgm:t>
        <a:bodyPr/>
        <a:lstStyle/>
        <a:p>
          <a:endParaRPr lang="en-US"/>
        </a:p>
      </dgm:t>
    </dgm:pt>
    <dgm:pt modelId="{3BE3908D-B7EF-4614-991E-583B7E32C9E0}">
      <dgm:prSet phldrT="[Text]" custT="1"/>
      <dgm:spPr/>
      <dgm:t>
        <a:bodyPr/>
        <a:lstStyle/>
        <a:p>
          <a:pPr algn="ctr">
            <a:spcAft>
              <a:spcPts val="600"/>
            </a:spcAft>
          </a:pPr>
          <a:r>
            <a:rPr lang="en-US" sz="2800" b="1">
              <a:latin typeface="Arial" panose="020B0604020202020204" pitchFamily="34" charset="0"/>
              <a:cs typeface="Arial" panose="020B0604020202020204" pitchFamily="34" charset="0"/>
            </a:rPr>
            <a:t>Pre-award Support &amp; Systems</a:t>
          </a:r>
        </a:p>
        <a:p>
          <a:pPr algn="ctr">
            <a:spcAft>
              <a:spcPts val="600"/>
            </a:spcAft>
          </a:pPr>
          <a:r>
            <a:rPr lang="en-US" sz="2000" u="none">
              <a:latin typeface="Arial" panose="020B0604020202020204" pitchFamily="34" charset="0"/>
              <a:cs typeface="Arial" panose="020B0604020202020204" pitchFamily="34" charset="0"/>
            </a:rPr>
            <a:t>Proposal preparation</a:t>
          </a:r>
        </a:p>
        <a:p>
          <a:pPr algn="ctr">
            <a:spcAft>
              <a:spcPts val="600"/>
            </a:spcAft>
          </a:pPr>
          <a:r>
            <a:rPr lang="en-US" sz="2000" u="none">
              <a:latin typeface="Arial" panose="020B0604020202020204" pitchFamily="34" charset="0"/>
              <a:cs typeface="Arial" panose="020B0604020202020204" pitchFamily="34" charset="0"/>
            </a:rPr>
            <a:t>Policies &amp; procedures</a:t>
          </a:r>
          <a:endParaRPr lang="en-US" sz="2000">
            <a:latin typeface="Arial" panose="020B0604020202020204" pitchFamily="34" charset="0"/>
            <a:cs typeface="Arial" panose="020B0604020202020204" pitchFamily="34" charset="0"/>
          </a:endParaRPr>
        </a:p>
      </dgm:t>
    </dgm:pt>
    <dgm:pt modelId="{FED5B305-69F6-4439-A5EC-7F5646D5EB8B}" type="parTrans" cxnId="{87638AEC-AEB8-4672-BF66-2AFB11B58777}">
      <dgm:prSet/>
      <dgm:spPr/>
      <dgm:t>
        <a:bodyPr/>
        <a:lstStyle/>
        <a:p>
          <a:endParaRPr lang="en-US"/>
        </a:p>
      </dgm:t>
    </dgm:pt>
    <dgm:pt modelId="{0F917631-F0B9-4D85-9F64-B6267B4C183E}" type="sibTrans" cxnId="{87638AEC-AEB8-4672-BF66-2AFB11B58777}">
      <dgm:prSet/>
      <dgm:spPr/>
      <dgm:t>
        <a:bodyPr/>
        <a:lstStyle/>
        <a:p>
          <a:endParaRPr lang="en-US"/>
        </a:p>
      </dgm:t>
    </dgm:pt>
    <dgm:pt modelId="{D3CB8744-8FF9-402E-BA7F-02042D8B4FDC}">
      <dgm:prSet phldrT="[Text]" custT="1"/>
      <dgm:spPr/>
      <dgm:t>
        <a:bodyPr/>
        <a:lstStyle/>
        <a:p>
          <a:pPr>
            <a:spcAft>
              <a:spcPts val="600"/>
            </a:spcAft>
          </a:pPr>
          <a:r>
            <a:rPr lang="en-US" sz="2800" b="1">
              <a:latin typeface="Arial" panose="020B0604020202020204" pitchFamily="34" charset="0"/>
              <a:cs typeface="Arial" panose="020B0604020202020204" pitchFamily="34" charset="0"/>
            </a:rPr>
            <a:t>Post-award Support &amp; Systems</a:t>
          </a:r>
        </a:p>
        <a:p>
          <a:pPr>
            <a:spcAft>
              <a:spcPts val="600"/>
            </a:spcAft>
          </a:pPr>
          <a:r>
            <a:rPr lang="en-US" sz="2000">
              <a:latin typeface="Arial" panose="020B0604020202020204" pitchFamily="34" charset="0"/>
              <a:cs typeface="Arial" panose="020B0604020202020204" pitchFamily="34" charset="0"/>
            </a:rPr>
            <a:t>17 areas re: award </a:t>
          </a:r>
          <a:r>
            <a:rPr lang="en-US" sz="2000" err="1">
              <a:latin typeface="Arial" panose="020B0604020202020204" pitchFamily="34" charset="0"/>
              <a:cs typeface="Arial" panose="020B0604020202020204" pitchFamily="34" charset="0"/>
            </a:rPr>
            <a:t>mgmt</a:t>
          </a:r>
          <a:r>
            <a:rPr lang="en-US" sz="2000">
              <a:latin typeface="Arial" panose="020B0604020202020204" pitchFamily="34" charset="0"/>
              <a:cs typeface="Arial" panose="020B0604020202020204" pitchFamily="34" charset="0"/>
            </a:rPr>
            <a:t> &amp; donor compliance</a:t>
          </a:r>
        </a:p>
      </dgm:t>
    </dgm:pt>
    <dgm:pt modelId="{780FA3A2-11BD-4142-9879-621F862830B5}" type="parTrans" cxnId="{79993E46-03EC-4DD8-96A8-806F5E638978}">
      <dgm:prSet/>
      <dgm:spPr/>
      <dgm:t>
        <a:bodyPr/>
        <a:lstStyle/>
        <a:p>
          <a:endParaRPr lang="en-US"/>
        </a:p>
      </dgm:t>
    </dgm:pt>
    <dgm:pt modelId="{1532FAE5-6675-4E0D-AEA8-D87A4726B033}" type="sibTrans" cxnId="{79993E46-03EC-4DD8-96A8-806F5E638978}">
      <dgm:prSet/>
      <dgm:spPr/>
      <dgm:t>
        <a:bodyPr/>
        <a:lstStyle/>
        <a:p>
          <a:endParaRPr lang="en-US"/>
        </a:p>
      </dgm:t>
    </dgm:pt>
    <dgm:pt modelId="{47BF59CD-8B18-40F6-905A-4CE1AB098309}">
      <dgm:prSet phldrT="[Text]" custT="1"/>
      <dgm:spPr/>
      <dgm:t>
        <a:bodyPr/>
        <a:lstStyle/>
        <a:p>
          <a:pPr>
            <a:spcAft>
              <a:spcPts val="600"/>
            </a:spcAft>
          </a:pPr>
          <a:r>
            <a:rPr lang="en-US" sz="2800" b="1" dirty="0">
              <a:latin typeface="Arial" panose="020B0604020202020204" pitchFamily="34" charset="0"/>
              <a:cs typeface="Arial" panose="020B0604020202020204" pitchFamily="34" charset="0"/>
            </a:rPr>
            <a:t>Team Management</a:t>
          </a:r>
        </a:p>
        <a:p>
          <a:pPr>
            <a:spcAft>
              <a:spcPts val="600"/>
            </a:spcAft>
          </a:pPr>
          <a:r>
            <a:rPr lang="en-US" sz="2000" dirty="0">
              <a:latin typeface="Arial" panose="020B0604020202020204" pitchFamily="34" charset="0"/>
              <a:cs typeface="Arial" panose="020B0604020202020204" pitchFamily="34" charset="0"/>
            </a:rPr>
            <a:t>Communication</a:t>
          </a:r>
        </a:p>
        <a:p>
          <a:pPr>
            <a:spcAft>
              <a:spcPts val="600"/>
            </a:spcAft>
          </a:pPr>
          <a:r>
            <a:rPr lang="en-US" sz="2000" dirty="0">
              <a:latin typeface="Arial" panose="020B0604020202020204" pitchFamily="34" charset="0"/>
              <a:cs typeface="Arial" panose="020B0604020202020204" pitchFamily="34" charset="0"/>
            </a:rPr>
            <a:t>Staff development</a:t>
          </a:r>
        </a:p>
      </dgm:t>
    </dgm:pt>
    <dgm:pt modelId="{563B1541-C08A-406A-86F1-1A03EB44C897}" type="parTrans" cxnId="{DAA3A889-B2DF-4F99-B3E7-D5C18DA14B7B}">
      <dgm:prSet/>
      <dgm:spPr/>
      <dgm:t>
        <a:bodyPr/>
        <a:lstStyle/>
        <a:p>
          <a:endParaRPr lang="en-US"/>
        </a:p>
      </dgm:t>
    </dgm:pt>
    <dgm:pt modelId="{1D1C68DF-E298-48BE-8B8D-D2A57CBB71DD}" type="sibTrans" cxnId="{DAA3A889-B2DF-4F99-B3E7-D5C18DA14B7B}">
      <dgm:prSet/>
      <dgm:spPr/>
      <dgm:t>
        <a:bodyPr/>
        <a:lstStyle/>
        <a:p>
          <a:endParaRPr lang="en-US"/>
        </a:p>
      </dgm:t>
    </dgm:pt>
    <dgm:pt modelId="{A986B3C2-ADC2-4411-8B32-6EFEC80B025C}">
      <dgm:prSet phldrT="[Text]" custT="1"/>
      <dgm:spPr>
        <a:solidFill>
          <a:schemeClr val="accent1">
            <a:lumMod val="40000"/>
            <a:lumOff val="60000"/>
          </a:schemeClr>
        </a:solidFill>
        <a:ln>
          <a:solidFill>
            <a:schemeClr val="lt1">
              <a:hueOff val="0"/>
              <a:satOff val="0"/>
              <a:lumOff val="0"/>
            </a:schemeClr>
          </a:solidFill>
        </a:ln>
      </dgm:spPr>
      <dgm:t>
        <a:bodyPr/>
        <a:lstStyle/>
        <a:p>
          <a:pPr>
            <a:spcAft>
              <a:spcPts val="0"/>
            </a:spcAft>
          </a:pPr>
          <a:r>
            <a:rPr lang="en-US" sz="2400" dirty="0">
              <a:solidFill>
                <a:schemeClr val="accent1">
                  <a:lumMod val="50000"/>
                </a:schemeClr>
              </a:solidFill>
            </a:rPr>
            <a:t>4 key sections of </a:t>
          </a:r>
        </a:p>
        <a:p>
          <a:pPr>
            <a:spcAft>
              <a:spcPts val="0"/>
            </a:spcAft>
          </a:pPr>
          <a:r>
            <a:rPr lang="en-US" sz="2400" dirty="0">
              <a:solidFill>
                <a:schemeClr val="accent1">
                  <a:lumMod val="50000"/>
                </a:schemeClr>
              </a:solidFill>
            </a:rPr>
            <a:t>231-item </a:t>
          </a:r>
          <a:r>
            <a:rPr lang="en-US" sz="2400" b="0" dirty="0">
              <a:solidFill>
                <a:schemeClr val="accent1">
                  <a:lumMod val="50000"/>
                </a:schemeClr>
              </a:solidFill>
            </a:rPr>
            <a:t>Needs Assessment </a:t>
          </a:r>
          <a:r>
            <a:rPr lang="en-US" sz="2400" dirty="0">
              <a:solidFill>
                <a:schemeClr val="accent1">
                  <a:lumMod val="50000"/>
                </a:schemeClr>
              </a:solidFill>
            </a:rPr>
            <a:t>survey</a:t>
          </a:r>
        </a:p>
        <a:p>
          <a:pPr>
            <a:spcAft>
              <a:spcPts val="600"/>
            </a:spcAft>
          </a:pPr>
          <a:r>
            <a:rPr lang="en-US" sz="1100" dirty="0">
              <a:solidFill>
                <a:schemeClr val="accent1">
                  <a:lumMod val="50000"/>
                </a:schemeClr>
              </a:solidFill>
            </a:rPr>
            <a:t>(conducted by outside partner)</a:t>
          </a:r>
        </a:p>
      </dgm:t>
    </dgm:pt>
    <dgm:pt modelId="{9953297F-97EE-4AE0-B1B5-E0E656E7D436}" type="sibTrans" cxnId="{A9DDEA99-BB3B-4E12-90EE-99CDAF267B5B}">
      <dgm:prSet/>
      <dgm:spPr/>
      <dgm:t>
        <a:bodyPr/>
        <a:lstStyle/>
        <a:p>
          <a:endParaRPr lang="en-US"/>
        </a:p>
      </dgm:t>
    </dgm:pt>
    <dgm:pt modelId="{CCA65BD4-957B-41B5-AFB7-1CCC04D08A96}" type="parTrans" cxnId="{A9DDEA99-BB3B-4E12-90EE-99CDAF267B5B}">
      <dgm:prSet/>
      <dgm:spPr/>
      <dgm:t>
        <a:bodyPr/>
        <a:lstStyle/>
        <a:p>
          <a:endParaRPr lang="en-US"/>
        </a:p>
      </dgm:t>
    </dgm:pt>
    <dgm:pt modelId="{5540A18B-C61D-492C-83FE-8243D78D7216}" type="pres">
      <dgm:prSet presAssocID="{E2A3625A-5582-4198-8B09-2BDF8ED7B693}" presName="diagram" presStyleCnt="0">
        <dgm:presLayoutVars>
          <dgm:chMax val="1"/>
          <dgm:dir/>
          <dgm:animLvl val="ctr"/>
          <dgm:resizeHandles val="exact"/>
        </dgm:presLayoutVars>
      </dgm:prSet>
      <dgm:spPr/>
    </dgm:pt>
    <dgm:pt modelId="{5A9CB385-4DC2-4E0F-95FA-08458FCC8867}" type="pres">
      <dgm:prSet presAssocID="{E2A3625A-5582-4198-8B09-2BDF8ED7B693}" presName="matrix" presStyleCnt="0"/>
      <dgm:spPr/>
    </dgm:pt>
    <dgm:pt modelId="{A62030CC-5241-448C-8D7F-A1900AE5AE04}" type="pres">
      <dgm:prSet presAssocID="{E2A3625A-5582-4198-8B09-2BDF8ED7B693}" presName="tile1" presStyleLbl="node1" presStyleIdx="0" presStyleCnt="4" custLinFactNeighborY="197"/>
      <dgm:spPr/>
    </dgm:pt>
    <dgm:pt modelId="{B64AE0B1-3D53-424F-837D-A52993281F0D}" type="pres">
      <dgm:prSet presAssocID="{E2A3625A-5582-4198-8B09-2BDF8ED7B693}" presName="tile1text" presStyleLbl="node1" presStyleIdx="0" presStyleCnt="4">
        <dgm:presLayoutVars>
          <dgm:chMax val="0"/>
          <dgm:chPref val="0"/>
          <dgm:bulletEnabled val="1"/>
        </dgm:presLayoutVars>
      </dgm:prSet>
      <dgm:spPr/>
    </dgm:pt>
    <dgm:pt modelId="{CFFC2626-B1C2-4D97-A9A9-C8D472F01364}" type="pres">
      <dgm:prSet presAssocID="{E2A3625A-5582-4198-8B09-2BDF8ED7B693}" presName="tile2" presStyleLbl="node1" presStyleIdx="1" presStyleCnt="4"/>
      <dgm:spPr/>
    </dgm:pt>
    <dgm:pt modelId="{D66923D7-1AA9-4BC6-B917-F4C625FD1791}" type="pres">
      <dgm:prSet presAssocID="{E2A3625A-5582-4198-8B09-2BDF8ED7B693}" presName="tile2text" presStyleLbl="node1" presStyleIdx="1" presStyleCnt="4">
        <dgm:presLayoutVars>
          <dgm:chMax val="0"/>
          <dgm:chPref val="0"/>
          <dgm:bulletEnabled val="1"/>
        </dgm:presLayoutVars>
      </dgm:prSet>
      <dgm:spPr/>
    </dgm:pt>
    <dgm:pt modelId="{13E93193-668A-44BC-8884-DBA6A3F5FBB4}" type="pres">
      <dgm:prSet presAssocID="{E2A3625A-5582-4198-8B09-2BDF8ED7B693}" presName="tile3" presStyleLbl="node1" presStyleIdx="2" presStyleCnt="4"/>
      <dgm:spPr/>
    </dgm:pt>
    <dgm:pt modelId="{4F4469FD-F73C-42DD-8BF7-921C16CC3664}" type="pres">
      <dgm:prSet presAssocID="{E2A3625A-5582-4198-8B09-2BDF8ED7B693}" presName="tile3text" presStyleLbl="node1" presStyleIdx="2" presStyleCnt="4">
        <dgm:presLayoutVars>
          <dgm:chMax val="0"/>
          <dgm:chPref val="0"/>
          <dgm:bulletEnabled val="1"/>
        </dgm:presLayoutVars>
      </dgm:prSet>
      <dgm:spPr/>
    </dgm:pt>
    <dgm:pt modelId="{EA2714F9-5159-495B-BDBF-CBA3C94273E0}" type="pres">
      <dgm:prSet presAssocID="{E2A3625A-5582-4198-8B09-2BDF8ED7B693}" presName="tile4" presStyleLbl="node1" presStyleIdx="3" presStyleCnt="4" custLinFactNeighborY="0"/>
      <dgm:spPr/>
    </dgm:pt>
    <dgm:pt modelId="{AA7F2235-BE99-4618-B8D9-6C7743AE6C18}" type="pres">
      <dgm:prSet presAssocID="{E2A3625A-5582-4198-8B09-2BDF8ED7B693}" presName="tile4text" presStyleLbl="node1" presStyleIdx="3" presStyleCnt="4">
        <dgm:presLayoutVars>
          <dgm:chMax val="0"/>
          <dgm:chPref val="0"/>
          <dgm:bulletEnabled val="1"/>
        </dgm:presLayoutVars>
      </dgm:prSet>
      <dgm:spPr/>
    </dgm:pt>
    <dgm:pt modelId="{E2D3A8D9-1DF7-47EF-B118-2F552DEB5A87}" type="pres">
      <dgm:prSet presAssocID="{E2A3625A-5582-4198-8B09-2BDF8ED7B693}" presName="centerTile" presStyleLbl="fgShp" presStyleIdx="0" presStyleCnt="1" custScaleX="236321" custScaleY="89466" custLinFactNeighborX="2708" custLinFactNeighborY="-1213">
        <dgm:presLayoutVars>
          <dgm:chMax val="0"/>
          <dgm:chPref val="0"/>
        </dgm:presLayoutVars>
      </dgm:prSet>
      <dgm:spPr/>
    </dgm:pt>
  </dgm:ptLst>
  <dgm:cxnLst>
    <dgm:cxn modelId="{E8DC700B-235E-4AF8-89A0-5DF14992F166}" type="presOf" srcId="{3BE3908D-B7EF-4614-991E-583B7E32C9E0}" destId="{CFFC2626-B1C2-4D97-A9A9-C8D472F01364}" srcOrd="0" destOrd="0" presId="urn:microsoft.com/office/officeart/2005/8/layout/matrix1"/>
    <dgm:cxn modelId="{D316C23C-D0CE-460F-869A-FE9D706C1B34}" type="presOf" srcId="{042DDB3D-C967-408B-A4B9-782E56E1AC25}" destId="{A62030CC-5241-448C-8D7F-A1900AE5AE04}" srcOrd="0" destOrd="0" presId="urn:microsoft.com/office/officeart/2005/8/layout/matrix1"/>
    <dgm:cxn modelId="{51AEA93E-60A9-4C4F-ABBE-065F302856E6}" srcId="{A986B3C2-ADC2-4411-8B32-6EFEC80B025C}" destId="{042DDB3D-C967-408B-A4B9-782E56E1AC25}" srcOrd="0" destOrd="0" parTransId="{816F3AC0-7F4C-478B-8018-A4E7881299F6}" sibTransId="{932C59E9-4C84-450A-AD37-A57F91562B3F}"/>
    <dgm:cxn modelId="{C3681363-FF40-4310-934E-593405DF2C2D}" type="presOf" srcId="{47BF59CD-8B18-40F6-905A-4CE1AB098309}" destId="{AA7F2235-BE99-4618-B8D9-6C7743AE6C18}" srcOrd="1" destOrd="0" presId="urn:microsoft.com/office/officeart/2005/8/layout/matrix1"/>
    <dgm:cxn modelId="{79993E46-03EC-4DD8-96A8-806F5E638978}" srcId="{A986B3C2-ADC2-4411-8B32-6EFEC80B025C}" destId="{D3CB8744-8FF9-402E-BA7F-02042D8B4FDC}" srcOrd="2" destOrd="0" parTransId="{780FA3A2-11BD-4142-9879-621F862830B5}" sibTransId="{1532FAE5-6675-4E0D-AEA8-D87A4726B033}"/>
    <dgm:cxn modelId="{250BAF4B-A485-479E-AB36-30A71A92F779}" type="presOf" srcId="{042DDB3D-C967-408B-A4B9-782E56E1AC25}" destId="{B64AE0B1-3D53-424F-837D-A52993281F0D}" srcOrd="1" destOrd="0" presId="urn:microsoft.com/office/officeart/2005/8/layout/matrix1"/>
    <dgm:cxn modelId="{DAA3A889-B2DF-4F99-B3E7-D5C18DA14B7B}" srcId="{A986B3C2-ADC2-4411-8B32-6EFEC80B025C}" destId="{47BF59CD-8B18-40F6-905A-4CE1AB098309}" srcOrd="3" destOrd="0" parTransId="{563B1541-C08A-406A-86F1-1A03EB44C897}" sibTransId="{1D1C68DF-E298-48BE-8B8D-D2A57CBB71DD}"/>
    <dgm:cxn modelId="{642D798E-FE4E-4E41-955C-3C3A937B384F}" type="presOf" srcId="{E2A3625A-5582-4198-8B09-2BDF8ED7B693}" destId="{5540A18B-C61D-492C-83FE-8243D78D7216}" srcOrd="0" destOrd="0" presId="urn:microsoft.com/office/officeart/2005/8/layout/matrix1"/>
    <dgm:cxn modelId="{50BFEC8E-2B1F-474F-9648-605908EA827F}" type="presOf" srcId="{D3CB8744-8FF9-402E-BA7F-02042D8B4FDC}" destId="{13E93193-668A-44BC-8884-DBA6A3F5FBB4}" srcOrd="0" destOrd="0" presId="urn:microsoft.com/office/officeart/2005/8/layout/matrix1"/>
    <dgm:cxn modelId="{38DF0F93-93A0-4DE6-80E1-6E49514B4EFA}" type="presOf" srcId="{3BE3908D-B7EF-4614-991E-583B7E32C9E0}" destId="{D66923D7-1AA9-4BC6-B917-F4C625FD1791}" srcOrd="1" destOrd="0" presId="urn:microsoft.com/office/officeart/2005/8/layout/matrix1"/>
    <dgm:cxn modelId="{E413E395-D4E4-4AB5-96C1-DF0CC90520DF}" type="presOf" srcId="{D3CB8744-8FF9-402E-BA7F-02042D8B4FDC}" destId="{4F4469FD-F73C-42DD-8BF7-921C16CC3664}" srcOrd="1" destOrd="0" presId="urn:microsoft.com/office/officeart/2005/8/layout/matrix1"/>
    <dgm:cxn modelId="{A9DDEA99-BB3B-4E12-90EE-99CDAF267B5B}" srcId="{E2A3625A-5582-4198-8B09-2BDF8ED7B693}" destId="{A986B3C2-ADC2-4411-8B32-6EFEC80B025C}" srcOrd="0" destOrd="0" parTransId="{CCA65BD4-957B-41B5-AFB7-1CCC04D08A96}" sibTransId="{9953297F-97EE-4AE0-B1B5-E0E656E7D436}"/>
    <dgm:cxn modelId="{D36D3DC7-B705-4D0E-A9E7-02B6A94705EB}" type="presOf" srcId="{A986B3C2-ADC2-4411-8B32-6EFEC80B025C}" destId="{E2D3A8D9-1DF7-47EF-B118-2F552DEB5A87}" srcOrd="0" destOrd="0" presId="urn:microsoft.com/office/officeart/2005/8/layout/matrix1"/>
    <dgm:cxn modelId="{87638AEC-AEB8-4672-BF66-2AFB11B58777}" srcId="{A986B3C2-ADC2-4411-8B32-6EFEC80B025C}" destId="{3BE3908D-B7EF-4614-991E-583B7E32C9E0}" srcOrd="1" destOrd="0" parTransId="{FED5B305-69F6-4439-A5EC-7F5646D5EB8B}" sibTransId="{0F917631-F0B9-4D85-9F64-B6267B4C183E}"/>
    <dgm:cxn modelId="{A0D41BF9-3B84-4E95-A1E4-A044064B17CD}" type="presOf" srcId="{47BF59CD-8B18-40F6-905A-4CE1AB098309}" destId="{EA2714F9-5159-495B-BDBF-CBA3C94273E0}" srcOrd="0" destOrd="0" presId="urn:microsoft.com/office/officeart/2005/8/layout/matrix1"/>
    <dgm:cxn modelId="{6B322E60-9D01-439C-A5C7-1C00393C84DE}" type="presParOf" srcId="{5540A18B-C61D-492C-83FE-8243D78D7216}" destId="{5A9CB385-4DC2-4E0F-95FA-08458FCC8867}" srcOrd="0" destOrd="0" presId="urn:microsoft.com/office/officeart/2005/8/layout/matrix1"/>
    <dgm:cxn modelId="{1B64E135-9522-4188-BE74-C8CD75FA375B}" type="presParOf" srcId="{5A9CB385-4DC2-4E0F-95FA-08458FCC8867}" destId="{A62030CC-5241-448C-8D7F-A1900AE5AE04}" srcOrd="0" destOrd="0" presId="urn:microsoft.com/office/officeart/2005/8/layout/matrix1"/>
    <dgm:cxn modelId="{D91A31B9-28C1-416F-B45E-C5EA4FFF9CF2}" type="presParOf" srcId="{5A9CB385-4DC2-4E0F-95FA-08458FCC8867}" destId="{B64AE0B1-3D53-424F-837D-A52993281F0D}" srcOrd="1" destOrd="0" presId="urn:microsoft.com/office/officeart/2005/8/layout/matrix1"/>
    <dgm:cxn modelId="{145453F4-6C91-49F7-A65F-801A3EF7326E}" type="presParOf" srcId="{5A9CB385-4DC2-4E0F-95FA-08458FCC8867}" destId="{CFFC2626-B1C2-4D97-A9A9-C8D472F01364}" srcOrd="2" destOrd="0" presId="urn:microsoft.com/office/officeart/2005/8/layout/matrix1"/>
    <dgm:cxn modelId="{46F2B036-C343-4883-BB30-5771F9E00EA3}" type="presParOf" srcId="{5A9CB385-4DC2-4E0F-95FA-08458FCC8867}" destId="{D66923D7-1AA9-4BC6-B917-F4C625FD1791}" srcOrd="3" destOrd="0" presId="urn:microsoft.com/office/officeart/2005/8/layout/matrix1"/>
    <dgm:cxn modelId="{AA82D51D-4B22-4F50-88B1-1AF6AE05A552}" type="presParOf" srcId="{5A9CB385-4DC2-4E0F-95FA-08458FCC8867}" destId="{13E93193-668A-44BC-8884-DBA6A3F5FBB4}" srcOrd="4" destOrd="0" presId="urn:microsoft.com/office/officeart/2005/8/layout/matrix1"/>
    <dgm:cxn modelId="{2B736D72-8AEB-47E8-B702-C3FAE496FB58}" type="presParOf" srcId="{5A9CB385-4DC2-4E0F-95FA-08458FCC8867}" destId="{4F4469FD-F73C-42DD-8BF7-921C16CC3664}" srcOrd="5" destOrd="0" presId="urn:microsoft.com/office/officeart/2005/8/layout/matrix1"/>
    <dgm:cxn modelId="{3D49CA8D-2FD2-4D9B-9FDC-9C2666131081}" type="presParOf" srcId="{5A9CB385-4DC2-4E0F-95FA-08458FCC8867}" destId="{EA2714F9-5159-495B-BDBF-CBA3C94273E0}" srcOrd="6" destOrd="0" presId="urn:microsoft.com/office/officeart/2005/8/layout/matrix1"/>
    <dgm:cxn modelId="{A9F96CE5-7D04-44EE-83E1-E0169905AAFC}" type="presParOf" srcId="{5A9CB385-4DC2-4E0F-95FA-08458FCC8867}" destId="{AA7F2235-BE99-4618-B8D9-6C7743AE6C18}" srcOrd="7" destOrd="0" presId="urn:microsoft.com/office/officeart/2005/8/layout/matrix1"/>
    <dgm:cxn modelId="{7B1BDA89-BA58-4E70-BD1A-B71D0A2EFEE3}" type="presParOf" srcId="{5540A18B-C61D-492C-83FE-8243D78D7216}" destId="{E2D3A8D9-1DF7-47EF-B118-2F552DEB5A87}" srcOrd="1" destOrd="0" presId="urn:microsoft.com/office/officeart/2005/8/layout/matrix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FF9CE8-A6E3-4B72-BF76-BD2656343EB0}"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BFDAB705-E020-41C9-A10E-A3A7C4C43AD9}">
      <dgm:prSet phldrT="[Text]" custT="1"/>
      <dgm:spPr/>
      <dgm:t>
        <a:bodyPr/>
        <a:lstStyle/>
        <a:p>
          <a:r>
            <a:rPr lang="en-US" sz="2000"/>
            <a:t>Find funding &amp; distribute details</a:t>
          </a:r>
        </a:p>
      </dgm:t>
    </dgm:pt>
    <dgm:pt modelId="{2EA5DCDD-EFC2-4812-ABE2-ACBC4FDD0C34}" type="parTrans" cxnId="{9A332E7D-362B-4DA4-A4FB-616E791CC717}">
      <dgm:prSet/>
      <dgm:spPr/>
      <dgm:t>
        <a:bodyPr/>
        <a:lstStyle/>
        <a:p>
          <a:endParaRPr lang="en-US"/>
        </a:p>
      </dgm:t>
    </dgm:pt>
    <dgm:pt modelId="{A6715021-E09F-4684-90A7-E1E4733B311D}" type="sibTrans" cxnId="{9A332E7D-362B-4DA4-A4FB-616E791CC717}">
      <dgm:prSet/>
      <dgm:spPr/>
      <dgm:t>
        <a:bodyPr/>
        <a:lstStyle/>
        <a:p>
          <a:endParaRPr lang="en-US"/>
        </a:p>
      </dgm:t>
    </dgm:pt>
    <dgm:pt modelId="{E7A5DA76-571C-402F-8058-6B36F3DDA5CD}">
      <dgm:prSet phldrT="[Text]" custT="1"/>
      <dgm:spPr/>
      <dgm:t>
        <a:bodyPr/>
        <a:lstStyle/>
        <a:p>
          <a:r>
            <a:rPr lang="tr-TR" sz="2000"/>
            <a:t>PI w</a:t>
          </a:r>
          <a:r>
            <a:rPr lang="en-US" sz="2000" err="1"/>
            <a:t>ork</a:t>
          </a:r>
          <a:r>
            <a:rPr lang="tr-TR" sz="2000"/>
            <a:t>s</a:t>
          </a:r>
          <a:r>
            <a:rPr lang="en-US" sz="2000"/>
            <a:t> with OSRS to develop submission timeline &amp; budget</a:t>
          </a:r>
        </a:p>
      </dgm:t>
    </dgm:pt>
    <dgm:pt modelId="{5FC96822-71C1-4393-9D8B-E63F5D95F816}" type="parTrans" cxnId="{FD7799AF-DBA1-41F2-819A-354B1E6F9A7A}">
      <dgm:prSet/>
      <dgm:spPr/>
      <dgm:t>
        <a:bodyPr/>
        <a:lstStyle/>
        <a:p>
          <a:endParaRPr lang="en-US"/>
        </a:p>
      </dgm:t>
    </dgm:pt>
    <dgm:pt modelId="{87A57ACF-8167-4A01-9537-69D1EE62395D}" type="sibTrans" cxnId="{FD7799AF-DBA1-41F2-819A-354B1E6F9A7A}">
      <dgm:prSet/>
      <dgm:spPr/>
      <dgm:t>
        <a:bodyPr/>
        <a:lstStyle/>
        <a:p>
          <a:endParaRPr lang="en-US"/>
        </a:p>
      </dgm:t>
    </dgm:pt>
    <dgm:pt modelId="{E075D7B9-8653-4147-B162-7AFDEE0C4127}">
      <dgm:prSet phldrT="[Text]" custT="1"/>
      <dgm:spPr/>
      <dgm:t>
        <a:bodyPr/>
        <a:lstStyle/>
        <a:p>
          <a:r>
            <a:rPr lang="en-US" sz="2000"/>
            <a:t>OSRS will review your documents for compliance</a:t>
          </a:r>
        </a:p>
      </dgm:t>
    </dgm:pt>
    <dgm:pt modelId="{17F2E8F6-4737-48DD-97B2-BA728BBD57C3}" type="parTrans" cxnId="{690530C9-07DB-4D7D-9A76-4B89A6F49D35}">
      <dgm:prSet/>
      <dgm:spPr/>
      <dgm:t>
        <a:bodyPr/>
        <a:lstStyle/>
        <a:p>
          <a:endParaRPr lang="en-US"/>
        </a:p>
      </dgm:t>
    </dgm:pt>
    <dgm:pt modelId="{BA30AFC8-C2B7-4D2B-83F5-FAD5F4722601}" type="sibTrans" cxnId="{690530C9-07DB-4D7D-9A76-4B89A6F49D35}">
      <dgm:prSet/>
      <dgm:spPr/>
      <dgm:t>
        <a:bodyPr/>
        <a:lstStyle/>
        <a:p>
          <a:endParaRPr lang="en-US"/>
        </a:p>
      </dgm:t>
    </dgm:pt>
    <dgm:pt modelId="{A2530111-1403-4FFC-964D-4F011EBBF842}">
      <dgm:prSet phldrT="[Text]" custT="1"/>
      <dgm:spPr/>
      <dgm:t>
        <a:bodyPr/>
        <a:lstStyle/>
        <a:p>
          <a:r>
            <a:rPr lang="en-US" sz="2000"/>
            <a:t>OSRS submits e proposal on behalf of ULCHS</a:t>
          </a:r>
        </a:p>
      </dgm:t>
    </dgm:pt>
    <dgm:pt modelId="{A8C5A680-4CEB-4689-9FC9-BEF11A688708}" type="parTrans" cxnId="{5B6DF123-213A-4362-83CE-A90B39FC46D1}">
      <dgm:prSet/>
      <dgm:spPr/>
      <dgm:t>
        <a:bodyPr/>
        <a:lstStyle/>
        <a:p>
          <a:endParaRPr lang="en-US"/>
        </a:p>
      </dgm:t>
    </dgm:pt>
    <dgm:pt modelId="{F3E8326C-D602-4659-8A28-7F3710B8D11C}" type="sibTrans" cxnId="{5B6DF123-213A-4362-83CE-A90B39FC46D1}">
      <dgm:prSet/>
      <dgm:spPr/>
      <dgm:t>
        <a:bodyPr/>
        <a:lstStyle/>
        <a:p>
          <a:endParaRPr lang="en-US"/>
        </a:p>
      </dgm:t>
    </dgm:pt>
    <dgm:pt modelId="{589418E9-319B-48AE-9407-220D199E92E4}">
      <dgm:prSet phldrT="[Text]" custT="1"/>
      <dgm:spPr/>
      <dgm:t>
        <a:bodyPr/>
        <a:lstStyle/>
        <a:p>
          <a:r>
            <a:rPr lang="tr-TR" sz="2000"/>
            <a:t>PI confirms eligibility </a:t>
          </a:r>
          <a:r>
            <a:rPr lang="en-US" sz="2000"/>
            <a:t>&amp;</a:t>
          </a:r>
          <a:r>
            <a:rPr lang="tr-TR" sz="2000"/>
            <a:t> contacts OSRS for support</a:t>
          </a:r>
          <a:endParaRPr lang="en-US" sz="2000"/>
        </a:p>
      </dgm:t>
    </dgm:pt>
    <dgm:pt modelId="{C4EECA45-0962-42AB-9478-E43B10826ED0}" type="sibTrans" cxnId="{4AFE1AFD-53A3-4C4D-86FA-EE9997CA004A}">
      <dgm:prSet/>
      <dgm:spPr/>
      <dgm:t>
        <a:bodyPr/>
        <a:lstStyle/>
        <a:p>
          <a:endParaRPr lang="en-US"/>
        </a:p>
      </dgm:t>
    </dgm:pt>
    <dgm:pt modelId="{9C47955D-DC6F-4A04-A86F-0D11E37971C8}" type="parTrans" cxnId="{4AFE1AFD-53A3-4C4D-86FA-EE9997CA004A}">
      <dgm:prSet/>
      <dgm:spPr/>
      <dgm:t>
        <a:bodyPr/>
        <a:lstStyle/>
        <a:p>
          <a:endParaRPr lang="en-US"/>
        </a:p>
      </dgm:t>
    </dgm:pt>
    <dgm:pt modelId="{84289FFD-1EBD-4B5B-855A-E93EEB25FF70}" type="pres">
      <dgm:prSet presAssocID="{5DFF9CE8-A6E3-4B72-BF76-BD2656343EB0}" presName="Name0" presStyleCnt="0">
        <dgm:presLayoutVars>
          <dgm:dir/>
          <dgm:animLvl val="lvl"/>
          <dgm:resizeHandles val="exact"/>
        </dgm:presLayoutVars>
      </dgm:prSet>
      <dgm:spPr/>
    </dgm:pt>
    <dgm:pt modelId="{E64A9FAB-81B6-48B6-B051-440C233E14D1}" type="pres">
      <dgm:prSet presAssocID="{5DFF9CE8-A6E3-4B72-BF76-BD2656343EB0}" presName="tSp" presStyleCnt="0"/>
      <dgm:spPr/>
    </dgm:pt>
    <dgm:pt modelId="{5F397BA2-085E-4E71-AB0D-43A67CBB4096}" type="pres">
      <dgm:prSet presAssocID="{5DFF9CE8-A6E3-4B72-BF76-BD2656343EB0}" presName="bSp" presStyleCnt="0"/>
      <dgm:spPr/>
    </dgm:pt>
    <dgm:pt modelId="{1DFE8EA4-28EF-4D91-83B9-0E892C3D971F}" type="pres">
      <dgm:prSet presAssocID="{5DFF9CE8-A6E3-4B72-BF76-BD2656343EB0}" presName="process" presStyleCnt="0"/>
      <dgm:spPr/>
    </dgm:pt>
    <dgm:pt modelId="{ACB275D4-2DE8-4FA0-BCD8-837717C83462}" type="pres">
      <dgm:prSet presAssocID="{BFDAB705-E020-41C9-A10E-A3A7C4C43AD9}" presName="composite1" presStyleCnt="0"/>
      <dgm:spPr/>
    </dgm:pt>
    <dgm:pt modelId="{2238005B-7F6E-43D6-9C26-CE9A4F7AF15A}" type="pres">
      <dgm:prSet presAssocID="{BFDAB705-E020-41C9-A10E-A3A7C4C43AD9}" presName="dummyNode1" presStyleLbl="node1" presStyleIdx="0" presStyleCnt="5"/>
      <dgm:spPr/>
    </dgm:pt>
    <dgm:pt modelId="{AB3E5644-01DC-4004-9B7F-DFD5B352B48D}" type="pres">
      <dgm:prSet presAssocID="{BFDAB705-E020-41C9-A10E-A3A7C4C43AD9}" presName="childNode1" presStyleLbl="bgAcc1" presStyleIdx="0" presStyleCnt="5">
        <dgm:presLayoutVars>
          <dgm:bulletEnabled val="1"/>
        </dgm:presLayoutVars>
      </dgm:prSet>
      <dgm:spPr/>
    </dgm:pt>
    <dgm:pt modelId="{E20183BE-A4BB-4646-9640-BD5F1AAC777C}" type="pres">
      <dgm:prSet presAssocID="{BFDAB705-E020-41C9-A10E-A3A7C4C43AD9}" presName="childNode1tx" presStyleLbl="bgAcc1" presStyleIdx="0" presStyleCnt="5">
        <dgm:presLayoutVars>
          <dgm:bulletEnabled val="1"/>
        </dgm:presLayoutVars>
      </dgm:prSet>
      <dgm:spPr/>
    </dgm:pt>
    <dgm:pt modelId="{75602850-7AC2-4F5B-99BB-689605F92F7F}" type="pres">
      <dgm:prSet presAssocID="{BFDAB705-E020-41C9-A10E-A3A7C4C43AD9}" presName="parentNode1" presStyleLbl="node1" presStyleIdx="0" presStyleCnt="5" custScaleX="152149" custScaleY="178524" custLinFactNeighborX="12664" custLinFactNeighborY="50960">
        <dgm:presLayoutVars>
          <dgm:chMax val="1"/>
          <dgm:bulletEnabled val="1"/>
        </dgm:presLayoutVars>
      </dgm:prSet>
      <dgm:spPr/>
    </dgm:pt>
    <dgm:pt modelId="{551A1CA8-2BF9-4DCB-BC55-514209EC3AE4}" type="pres">
      <dgm:prSet presAssocID="{BFDAB705-E020-41C9-A10E-A3A7C4C43AD9}" presName="connSite1" presStyleCnt="0"/>
      <dgm:spPr/>
    </dgm:pt>
    <dgm:pt modelId="{437A91E2-F466-4774-BB6C-5BE386369DE2}" type="pres">
      <dgm:prSet presAssocID="{A6715021-E09F-4684-90A7-E1E4733B311D}" presName="Name9" presStyleLbl="sibTrans2D1" presStyleIdx="0" presStyleCnt="4"/>
      <dgm:spPr/>
    </dgm:pt>
    <dgm:pt modelId="{0DE54EA7-6F13-4056-A56D-966508AF3C79}" type="pres">
      <dgm:prSet presAssocID="{589418E9-319B-48AE-9407-220D199E92E4}" presName="composite2" presStyleCnt="0"/>
      <dgm:spPr/>
    </dgm:pt>
    <dgm:pt modelId="{7B4C28A7-B617-4F9C-A9A5-468057D703B1}" type="pres">
      <dgm:prSet presAssocID="{589418E9-319B-48AE-9407-220D199E92E4}" presName="dummyNode2" presStyleLbl="node1" presStyleIdx="0" presStyleCnt="5"/>
      <dgm:spPr/>
    </dgm:pt>
    <dgm:pt modelId="{884AFE81-E3EC-4B1E-AC35-279028A32A10}" type="pres">
      <dgm:prSet presAssocID="{589418E9-319B-48AE-9407-220D199E92E4}" presName="childNode2" presStyleLbl="bgAcc1" presStyleIdx="1" presStyleCnt="5" custLinFactNeighborX="-1695" custLinFactNeighborY="-3296">
        <dgm:presLayoutVars>
          <dgm:bulletEnabled val="1"/>
        </dgm:presLayoutVars>
      </dgm:prSet>
      <dgm:spPr/>
    </dgm:pt>
    <dgm:pt modelId="{A08F6405-229D-4960-B3A6-C851B8DE4000}" type="pres">
      <dgm:prSet presAssocID="{589418E9-319B-48AE-9407-220D199E92E4}" presName="childNode2tx" presStyleLbl="bgAcc1" presStyleIdx="1" presStyleCnt="5">
        <dgm:presLayoutVars>
          <dgm:bulletEnabled val="1"/>
        </dgm:presLayoutVars>
      </dgm:prSet>
      <dgm:spPr/>
    </dgm:pt>
    <dgm:pt modelId="{5FB5C041-E358-46C0-B917-DC16F909AC10}" type="pres">
      <dgm:prSet presAssocID="{589418E9-319B-48AE-9407-220D199E92E4}" presName="parentNode2" presStyleLbl="node1" presStyleIdx="1" presStyleCnt="5" custScaleX="132105" custScaleY="231061" custLinFactNeighborX="2952" custLinFactNeighborY="-92178">
        <dgm:presLayoutVars>
          <dgm:chMax val="0"/>
          <dgm:bulletEnabled val="1"/>
        </dgm:presLayoutVars>
      </dgm:prSet>
      <dgm:spPr/>
    </dgm:pt>
    <dgm:pt modelId="{BC6C723D-81D4-4D2C-B2AC-56ABDB6348DB}" type="pres">
      <dgm:prSet presAssocID="{589418E9-319B-48AE-9407-220D199E92E4}" presName="connSite2" presStyleCnt="0"/>
      <dgm:spPr/>
    </dgm:pt>
    <dgm:pt modelId="{1800F8F7-9F64-4EC4-B116-71EE4899BA2E}" type="pres">
      <dgm:prSet presAssocID="{C4EECA45-0962-42AB-9478-E43B10826ED0}" presName="Name18" presStyleLbl="sibTrans2D1" presStyleIdx="1" presStyleCnt="4"/>
      <dgm:spPr/>
    </dgm:pt>
    <dgm:pt modelId="{35AB9145-E327-4186-B0AF-4DDD1BA86CF2}" type="pres">
      <dgm:prSet presAssocID="{E7A5DA76-571C-402F-8058-6B36F3DDA5CD}" presName="composite1" presStyleCnt="0"/>
      <dgm:spPr/>
    </dgm:pt>
    <dgm:pt modelId="{5A1B48D9-EA4A-48CE-A71A-5C25E31D3801}" type="pres">
      <dgm:prSet presAssocID="{E7A5DA76-571C-402F-8058-6B36F3DDA5CD}" presName="dummyNode1" presStyleLbl="node1" presStyleIdx="1" presStyleCnt="5"/>
      <dgm:spPr/>
    </dgm:pt>
    <dgm:pt modelId="{DBD60201-D5EB-4437-B2C3-F86ED6D9DCFB}" type="pres">
      <dgm:prSet presAssocID="{E7A5DA76-571C-402F-8058-6B36F3DDA5CD}" presName="childNode1" presStyleLbl="bgAcc1" presStyleIdx="2" presStyleCnt="5" custScaleX="141084">
        <dgm:presLayoutVars>
          <dgm:bulletEnabled val="1"/>
        </dgm:presLayoutVars>
      </dgm:prSet>
      <dgm:spPr/>
    </dgm:pt>
    <dgm:pt modelId="{6183B1DC-5306-4413-BAED-82833CE69A40}" type="pres">
      <dgm:prSet presAssocID="{E7A5DA76-571C-402F-8058-6B36F3DDA5CD}" presName="childNode1tx" presStyleLbl="bgAcc1" presStyleIdx="2" presStyleCnt="5">
        <dgm:presLayoutVars>
          <dgm:bulletEnabled val="1"/>
        </dgm:presLayoutVars>
      </dgm:prSet>
      <dgm:spPr/>
    </dgm:pt>
    <dgm:pt modelId="{F32E39B6-0940-46C6-88E0-9534B2E8132E}" type="pres">
      <dgm:prSet presAssocID="{E7A5DA76-571C-402F-8058-6B36F3DDA5CD}" presName="parentNode1" presStyleLbl="node1" presStyleIdx="2" presStyleCnt="5" custScaleX="149043" custScaleY="322928" custLinFactY="42670" custLinFactNeighborX="546" custLinFactNeighborY="100000">
        <dgm:presLayoutVars>
          <dgm:chMax val="1"/>
          <dgm:bulletEnabled val="1"/>
        </dgm:presLayoutVars>
      </dgm:prSet>
      <dgm:spPr/>
    </dgm:pt>
    <dgm:pt modelId="{B567755A-A084-4FAB-B8EE-0185509A2422}" type="pres">
      <dgm:prSet presAssocID="{E7A5DA76-571C-402F-8058-6B36F3DDA5CD}" presName="connSite1" presStyleCnt="0"/>
      <dgm:spPr/>
    </dgm:pt>
    <dgm:pt modelId="{348D3E26-ECAD-4D2A-A91D-F8DBC83FAF78}" type="pres">
      <dgm:prSet presAssocID="{87A57ACF-8167-4A01-9537-69D1EE62395D}" presName="Name9" presStyleLbl="sibTrans2D1" presStyleIdx="2" presStyleCnt="4"/>
      <dgm:spPr/>
    </dgm:pt>
    <dgm:pt modelId="{CC8D3EA1-8019-4495-BA71-BC1A85A4C4A8}" type="pres">
      <dgm:prSet presAssocID="{E075D7B9-8653-4147-B162-7AFDEE0C4127}" presName="composite2" presStyleCnt="0"/>
      <dgm:spPr/>
    </dgm:pt>
    <dgm:pt modelId="{49467ACA-28E3-436E-A33B-6B916955B002}" type="pres">
      <dgm:prSet presAssocID="{E075D7B9-8653-4147-B162-7AFDEE0C4127}" presName="dummyNode2" presStyleLbl="node1" presStyleIdx="2" presStyleCnt="5"/>
      <dgm:spPr/>
    </dgm:pt>
    <dgm:pt modelId="{53C15BEF-7C10-476D-AFA8-46FCE4F3535B}" type="pres">
      <dgm:prSet presAssocID="{E075D7B9-8653-4147-B162-7AFDEE0C4127}" presName="childNode2" presStyleLbl="bgAcc1" presStyleIdx="3" presStyleCnt="5" custLinFactNeighborY="39841">
        <dgm:presLayoutVars>
          <dgm:bulletEnabled val="1"/>
        </dgm:presLayoutVars>
      </dgm:prSet>
      <dgm:spPr/>
    </dgm:pt>
    <dgm:pt modelId="{DD53A3EE-881D-4BA6-ABC5-25F7A751BB18}" type="pres">
      <dgm:prSet presAssocID="{E075D7B9-8653-4147-B162-7AFDEE0C4127}" presName="childNode2tx" presStyleLbl="bgAcc1" presStyleIdx="3" presStyleCnt="5">
        <dgm:presLayoutVars>
          <dgm:bulletEnabled val="1"/>
        </dgm:presLayoutVars>
      </dgm:prSet>
      <dgm:spPr/>
    </dgm:pt>
    <dgm:pt modelId="{E58DD899-ABEF-4F7E-A9D8-A8BEB8C0AC4D}" type="pres">
      <dgm:prSet presAssocID="{E075D7B9-8653-4147-B162-7AFDEE0C4127}" presName="parentNode2" presStyleLbl="node1" presStyleIdx="3" presStyleCnt="5" custScaleX="130340" custScaleY="267241" custLinFactNeighborX="2807" custLinFactNeighborY="-8064">
        <dgm:presLayoutVars>
          <dgm:chMax val="0"/>
          <dgm:bulletEnabled val="1"/>
        </dgm:presLayoutVars>
      </dgm:prSet>
      <dgm:spPr/>
    </dgm:pt>
    <dgm:pt modelId="{DC8FB777-6131-479D-89AD-A923E2E4367F}" type="pres">
      <dgm:prSet presAssocID="{E075D7B9-8653-4147-B162-7AFDEE0C4127}" presName="connSite2" presStyleCnt="0"/>
      <dgm:spPr/>
    </dgm:pt>
    <dgm:pt modelId="{27095762-7C25-4945-BA97-41A00CFCDF53}" type="pres">
      <dgm:prSet presAssocID="{BA30AFC8-C2B7-4D2B-83F5-FAD5F4722601}" presName="Name18" presStyleLbl="sibTrans2D1" presStyleIdx="3" presStyleCnt="4"/>
      <dgm:spPr/>
    </dgm:pt>
    <dgm:pt modelId="{ABB50F85-1922-42C9-9CDA-C6D88F5913BB}" type="pres">
      <dgm:prSet presAssocID="{A2530111-1403-4FFC-964D-4F011EBBF842}" presName="composite1" presStyleCnt="0"/>
      <dgm:spPr/>
    </dgm:pt>
    <dgm:pt modelId="{A2F6E9BA-E559-4641-9C64-5C4889BBC8BC}" type="pres">
      <dgm:prSet presAssocID="{A2530111-1403-4FFC-964D-4F011EBBF842}" presName="dummyNode1" presStyleLbl="node1" presStyleIdx="3" presStyleCnt="5"/>
      <dgm:spPr/>
    </dgm:pt>
    <dgm:pt modelId="{19D2AD24-E0FA-435A-BCBB-84F0353C73B0}" type="pres">
      <dgm:prSet presAssocID="{A2530111-1403-4FFC-964D-4F011EBBF842}" presName="childNode1" presStyleLbl="bgAcc1" presStyleIdx="4" presStyleCnt="5">
        <dgm:presLayoutVars>
          <dgm:bulletEnabled val="1"/>
        </dgm:presLayoutVars>
      </dgm:prSet>
      <dgm:spPr/>
    </dgm:pt>
    <dgm:pt modelId="{C30176C1-03A4-425F-819A-A14BEFD9ABE0}" type="pres">
      <dgm:prSet presAssocID="{A2530111-1403-4FFC-964D-4F011EBBF842}" presName="childNode1tx" presStyleLbl="bgAcc1" presStyleIdx="4" presStyleCnt="5">
        <dgm:presLayoutVars>
          <dgm:bulletEnabled val="1"/>
        </dgm:presLayoutVars>
      </dgm:prSet>
      <dgm:spPr/>
    </dgm:pt>
    <dgm:pt modelId="{02B3392F-CC6B-474F-B6ED-23481A4F470D}" type="pres">
      <dgm:prSet presAssocID="{A2530111-1403-4FFC-964D-4F011EBBF842}" presName="parentNode1" presStyleLbl="node1" presStyleIdx="4" presStyleCnt="5" custScaleX="153466" custScaleY="242486" custLinFactY="6516" custLinFactNeighborX="791" custLinFactNeighborY="100000">
        <dgm:presLayoutVars>
          <dgm:chMax val="1"/>
          <dgm:bulletEnabled val="1"/>
        </dgm:presLayoutVars>
      </dgm:prSet>
      <dgm:spPr/>
    </dgm:pt>
    <dgm:pt modelId="{0FC9501F-AB01-468D-A7B6-A7B6EF6B5374}" type="pres">
      <dgm:prSet presAssocID="{A2530111-1403-4FFC-964D-4F011EBBF842}" presName="connSite1" presStyleCnt="0"/>
      <dgm:spPr/>
    </dgm:pt>
  </dgm:ptLst>
  <dgm:cxnLst>
    <dgm:cxn modelId="{5B6DF123-213A-4362-83CE-A90B39FC46D1}" srcId="{5DFF9CE8-A6E3-4B72-BF76-BD2656343EB0}" destId="{A2530111-1403-4FFC-964D-4F011EBBF842}" srcOrd="4" destOrd="0" parTransId="{A8C5A680-4CEB-4689-9FC9-BEF11A688708}" sibTransId="{F3E8326C-D602-4659-8A28-7F3710B8D11C}"/>
    <dgm:cxn modelId="{207A2C27-4FCB-4056-8C5B-5DFD19711407}" type="presOf" srcId="{BFDAB705-E020-41C9-A10E-A3A7C4C43AD9}" destId="{75602850-7AC2-4F5B-99BB-689605F92F7F}" srcOrd="0" destOrd="0" presId="urn:microsoft.com/office/officeart/2005/8/layout/hProcess4"/>
    <dgm:cxn modelId="{8A867E28-C630-4921-8F64-A6F39C03CDF8}" type="presOf" srcId="{5DFF9CE8-A6E3-4B72-BF76-BD2656343EB0}" destId="{84289FFD-1EBD-4B5B-855A-E93EEB25FF70}" srcOrd="0" destOrd="0" presId="urn:microsoft.com/office/officeart/2005/8/layout/hProcess4"/>
    <dgm:cxn modelId="{15CF8031-3DB4-40E2-A2B3-025B3E073DAB}" type="presOf" srcId="{87A57ACF-8167-4A01-9537-69D1EE62395D}" destId="{348D3E26-ECAD-4D2A-A91D-F8DBC83FAF78}" srcOrd="0" destOrd="0" presId="urn:microsoft.com/office/officeart/2005/8/layout/hProcess4"/>
    <dgm:cxn modelId="{75157A4D-617C-4C94-B794-E7125480072A}" type="presOf" srcId="{E7A5DA76-571C-402F-8058-6B36F3DDA5CD}" destId="{F32E39B6-0940-46C6-88E0-9534B2E8132E}" srcOrd="0" destOrd="0" presId="urn:microsoft.com/office/officeart/2005/8/layout/hProcess4"/>
    <dgm:cxn modelId="{19F0C551-F112-450D-A679-94AB860CAA92}" type="presOf" srcId="{C4EECA45-0962-42AB-9478-E43B10826ED0}" destId="{1800F8F7-9F64-4EC4-B116-71EE4899BA2E}" srcOrd="0" destOrd="0" presId="urn:microsoft.com/office/officeart/2005/8/layout/hProcess4"/>
    <dgm:cxn modelId="{3F6EEA76-C495-4CD5-AF7E-BFA84C3F3683}" type="presOf" srcId="{BA30AFC8-C2B7-4D2B-83F5-FAD5F4722601}" destId="{27095762-7C25-4945-BA97-41A00CFCDF53}" srcOrd="0" destOrd="0" presId="urn:microsoft.com/office/officeart/2005/8/layout/hProcess4"/>
    <dgm:cxn modelId="{DDD4B07A-35C8-4382-B443-F52FD2208A13}" type="presOf" srcId="{A2530111-1403-4FFC-964D-4F011EBBF842}" destId="{02B3392F-CC6B-474F-B6ED-23481A4F470D}" srcOrd="0" destOrd="0" presId="urn:microsoft.com/office/officeart/2005/8/layout/hProcess4"/>
    <dgm:cxn modelId="{9A332E7D-362B-4DA4-A4FB-616E791CC717}" srcId="{5DFF9CE8-A6E3-4B72-BF76-BD2656343EB0}" destId="{BFDAB705-E020-41C9-A10E-A3A7C4C43AD9}" srcOrd="0" destOrd="0" parTransId="{2EA5DCDD-EFC2-4812-ABE2-ACBC4FDD0C34}" sibTransId="{A6715021-E09F-4684-90A7-E1E4733B311D}"/>
    <dgm:cxn modelId="{45D1969B-1963-4083-8486-1F854E42D953}" type="presOf" srcId="{589418E9-319B-48AE-9407-220D199E92E4}" destId="{5FB5C041-E358-46C0-B917-DC16F909AC10}" srcOrd="0" destOrd="0" presId="urn:microsoft.com/office/officeart/2005/8/layout/hProcess4"/>
    <dgm:cxn modelId="{FD7799AF-DBA1-41F2-819A-354B1E6F9A7A}" srcId="{5DFF9CE8-A6E3-4B72-BF76-BD2656343EB0}" destId="{E7A5DA76-571C-402F-8058-6B36F3DDA5CD}" srcOrd="2" destOrd="0" parTransId="{5FC96822-71C1-4393-9D8B-E63F5D95F816}" sibTransId="{87A57ACF-8167-4A01-9537-69D1EE62395D}"/>
    <dgm:cxn modelId="{30BDA3BF-6F5D-4CC2-85B4-225894F0214B}" type="presOf" srcId="{A6715021-E09F-4684-90A7-E1E4733B311D}" destId="{437A91E2-F466-4774-BB6C-5BE386369DE2}" srcOrd="0" destOrd="0" presId="urn:microsoft.com/office/officeart/2005/8/layout/hProcess4"/>
    <dgm:cxn modelId="{690530C9-07DB-4D7D-9A76-4B89A6F49D35}" srcId="{5DFF9CE8-A6E3-4B72-BF76-BD2656343EB0}" destId="{E075D7B9-8653-4147-B162-7AFDEE0C4127}" srcOrd="3" destOrd="0" parTransId="{17F2E8F6-4737-48DD-97B2-BA728BBD57C3}" sibTransId="{BA30AFC8-C2B7-4D2B-83F5-FAD5F4722601}"/>
    <dgm:cxn modelId="{F9044DD2-6F82-4A41-ADB7-089B9A5EA99B}" type="presOf" srcId="{E075D7B9-8653-4147-B162-7AFDEE0C4127}" destId="{E58DD899-ABEF-4F7E-A9D8-A8BEB8C0AC4D}" srcOrd="0" destOrd="0" presId="urn:microsoft.com/office/officeart/2005/8/layout/hProcess4"/>
    <dgm:cxn modelId="{4AFE1AFD-53A3-4C4D-86FA-EE9997CA004A}" srcId="{5DFF9CE8-A6E3-4B72-BF76-BD2656343EB0}" destId="{589418E9-319B-48AE-9407-220D199E92E4}" srcOrd="1" destOrd="0" parTransId="{9C47955D-DC6F-4A04-A86F-0D11E37971C8}" sibTransId="{C4EECA45-0962-42AB-9478-E43B10826ED0}"/>
    <dgm:cxn modelId="{8DBDB76C-E025-4809-B38F-8313F91BA8C0}" type="presParOf" srcId="{84289FFD-1EBD-4B5B-855A-E93EEB25FF70}" destId="{E64A9FAB-81B6-48B6-B051-440C233E14D1}" srcOrd="0" destOrd="0" presId="urn:microsoft.com/office/officeart/2005/8/layout/hProcess4"/>
    <dgm:cxn modelId="{E56D39CA-CB13-4DDC-9BBD-908C68817DBA}" type="presParOf" srcId="{84289FFD-1EBD-4B5B-855A-E93EEB25FF70}" destId="{5F397BA2-085E-4E71-AB0D-43A67CBB4096}" srcOrd="1" destOrd="0" presId="urn:microsoft.com/office/officeart/2005/8/layout/hProcess4"/>
    <dgm:cxn modelId="{617094B0-244D-4086-9C29-A56E04CCDECC}" type="presParOf" srcId="{84289FFD-1EBD-4B5B-855A-E93EEB25FF70}" destId="{1DFE8EA4-28EF-4D91-83B9-0E892C3D971F}" srcOrd="2" destOrd="0" presId="urn:microsoft.com/office/officeart/2005/8/layout/hProcess4"/>
    <dgm:cxn modelId="{CF60838A-3D2B-4BA0-9521-E1382E392ABF}" type="presParOf" srcId="{1DFE8EA4-28EF-4D91-83B9-0E892C3D971F}" destId="{ACB275D4-2DE8-4FA0-BCD8-837717C83462}" srcOrd="0" destOrd="0" presId="urn:microsoft.com/office/officeart/2005/8/layout/hProcess4"/>
    <dgm:cxn modelId="{5FFACB59-D6B4-468D-BDED-2968BB03DB7C}" type="presParOf" srcId="{ACB275D4-2DE8-4FA0-BCD8-837717C83462}" destId="{2238005B-7F6E-43D6-9C26-CE9A4F7AF15A}" srcOrd="0" destOrd="0" presId="urn:microsoft.com/office/officeart/2005/8/layout/hProcess4"/>
    <dgm:cxn modelId="{540ACEBA-4A1A-4E0B-A006-E235515EE879}" type="presParOf" srcId="{ACB275D4-2DE8-4FA0-BCD8-837717C83462}" destId="{AB3E5644-01DC-4004-9B7F-DFD5B352B48D}" srcOrd="1" destOrd="0" presId="urn:microsoft.com/office/officeart/2005/8/layout/hProcess4"/>
    <dgm:cxn modelId="{883E2FB4-C80B-4661-ADB5-19853D909843}" type="presParOf" srcId="{ACB275D4-2DE8-4FA0-BCD8-837717C83462}" destId="{E20183BE-A4BB-4646-9640-BD5F1AAC777C}" srcOrd="2" destOrd="0" presId="urn:microsoft.com/office/officeart/2005/8/layout/hProcess4"/>
    <dgm:cxn modelId="{450AB5C9-329A-4C38-94A7-6E3F4AD453F4}" type="presParOf" srcId="{ACB275D4-2DE8-4FA0-BCD8-837717C83462}" destId="{75602850-7AC2-4F5B-99BB-689605F92F7F}" srcOrd="3" destOrd="0" presId="urn:microsoft.com/office/officeart/2005/8/layout/hProcess4"/>
    <dgm:cxn modelId="{A43E3156-BF7F-438D-8DDD-AFCFA4C6B9F2}" type="presParOf" srcId="{ACB275D4-2DE8-4FA0-BCD8-837717C83462}" destId="{551A1CA8-2BF9-4DCB-BC55-514209EC3AE4}" srcOrd="4" destOrd="0" presId="urn:microsoft.com/office/officeart/2005/8/layout/hProcess4"/>
    <dgm:cxn modelId="{E4838362-BEF8-4A44-9901-5B2B25EED582}" type="presParOf" srcId="{1DFE8EA4-28EF-4D91-83B9-0E892C3D971F}" destId="{437A91E2-F466-4774-BB6C-5BE386369DE2}" srcOrd="1" destOrd="0" presId="urn:microsoft.com/office/officeart/2005/8/layout/hProcess4"/>
    <dgm:cxn modelId="{15B627CC-43AF-481C-998F-2D2E442B63DA}" type="presParOf" srcId="{1DFE8EA4-28EF-4D91-83B9-0E892C3D971F}" destId="{0DE54EA7-6F13-4056-A56D-966508AF3C79}" srcOrd="2" destOrd="0" presId="urn:microsoft.com/office/officeart/2005/8/layout/hProcess4"/>
    <dgm:cxn modelId="{0E5CEF24-FB1B-453E-AC87-55D5C833A110}" type="presParOf" srcId="{0DE54EA7-6F13-4056-A56D-966508AF3C79}" destId="{7B4C28A7-B617-4F9C-A9A5-468057D703B1}" srcOrd="0" destOrd="0" presId="urn:microsoft.com/office/officeart/2005/8/layout/hProcess4"/>
    <dgm:cxn modelId="{6A28E56D-0C74-4504-9C9F-8C54BD21DAC1}" type="presParOf" srcId="{0DE54EA7-6F13-4056-A56D-966508AF3C79}" destId="{884AFE81-E3EC-4B1E-AC35-279028A32A10}" srcOrd="1" destOrd="0" presId="urn:microsoft.com/office/officeart/2005/8/layout/hProcess4"/>
    <dgm:cxn modelId="{DABB6272-2019-4CA8-B752-02064AD47D7F}" type="presParOf" srcId="{0DE54EA7-6F13-4056-A56D-966508AF3C79}" destId="{A08F6405-229D-4960-B3A6-C851B8DE4000}" srcOrd="2" destOrd="0" presId="urn:microsoft.com/office/officeart/2005/8/layout/hProcess4"/>
    <dgm:cxn modelId="{3252D648-14A9-4B24-99FD-85C6F84B04A7}" type="presParOf" srcId="{0DE54EA7-6F13-4056-A56D-966508AF3C79}" destId="{5FB5C041-E358-46C0-B917-DC16F909AC10}" srcOrd="3" destOrd="0" presId="urn:microsoft.com/office/officeart/2005/8/layout/hProcess4"/>
    <dgm:cxn modelId="{718BE024-8677-4B92-9FF8-B37757453B90}" type="presParOf" srcId="{0DE54EA7-6F13-4056-A56D-966508AF3C79}" destId="{BC6C723D-81D4-4D2C-B2AC-56ABDB6348DB}" srcOrd="4" destOrd="0" presId="urn:microsoft.com/office/officeart/2005/8/layout/hProcess4"/>
    <dgm:cxn modelId="{59C460C6-C52E-4B50-822A-F1793161F981}" type="presParOf" srcId="{1DFE8EA4-28EF-4D91-83B9-0E892C3D971F}" destId="{1800F8F7-9F64-4EC4-B116-71EE4899BA2E}" srcOrd="3" destOrd="0" presId="urn:microsoft.com/office/officeart/2005/8/layout/hProcess4"/>
    <dgm:cxn modelId="{C75E38E4-B58D-47CB-B646-D1757BF6485D}" type="presParOf" srcId="{1DFE8EA4-28EF-4D91-83B9-0E892C3D971F}" destId="{35AB9145-E327-4186-B0AF-4DDD1BA86CF2}" srcOrd="4" destOrd="0" presId="urn:microsoft.com/office/officeart/2005/8/layout/hProcess4"/>
    <dgm:cxn modelId="{E67270F5-5524-4EA2-96F0-CE51B5955716}" type="presParOf" srcId="{35AB9145-E327-4186-B0AF-4DDD1BA86CF2}" destId="{5A1B48D9-EA4A-48CE-A71A-5C25E31D3801}" srcOrd="0" destOrd="0" presId="urn:microsoft.com/office/officeart/2005/8/layout/hProcess4"/>
    <dgm:cxn modelId="{423BD38F-DA5D-4427-A1B3-7D767A3BCD12}" type="presParOf" srcId="{35AB9145-E327-4186-B0AF-4DDD1BA86CF2}" destId="{DBD60201-D5EB-4437-B2C3-F86ED6D9DCFB}" srcOrd="1" destOrd="0" presId="urn:microsoft.com/office/officeart/2005/8/layout/hProcess4"/>
    <dgm:cxn modelId="{4AFA4641-3B9A-444C-A8AF-73E1AD96E3DD}" type="presParOf" srcId="{35AB9145-E327-4186-B0AF-4DDD1BA86CF2}" destId="{6183B1DC-5306-4413-BAED-82833CE69A40}" srcOrd="2" destOrd="0" presId="urn:microsoft.com/office/officeart/2005/8/layout/hProcess4"/>
    <dgm:cxn modelId="{CBA68E24-BD99-4758-93AF-64B3466161CE}" type="presParOf" srcId="{35AB9145-E327-4186-B0AF-4DDD1BA86CF2}" destId="{F32E39B6-0940-46C6-88E0-9534B2E8132E}" srcOrd="3" destOrd="0" presId="urn:microsoft.com/office/officeart/2005/8/layout/hProcess4"/>
    <dgm:cxn modelId="{DF2581A0-AF4B-4D40-8381-8123495791A0}" type="presParOf" srcId="{35AB9145-E327-4186-B0AF-4DDD1BA86CF2}" destId="{B567755A-A084-4FAB-B8EE-0185509A2422}" srcOrd="4" destOrd="0" presId="urn:microsoft.com/office/officeart/2005/8/layout/hProcess4"/>
    <dgm:cxn modelId="{0C7EF53F-72DD-4E09-BE17-7FCB77933467}" type="presParOf" srcId="{1DFE8EA4-28EF-4D91-83B9-0E892C3D971F}" destId="{348D3E26-ECAD-4D2A-A91D-F8DBC83FAF78}" srcOrd="5" destOrd="0" presId="urn:microsoft.com/office/officeart/2005/8/layout/hProcess4"/>
    <dgm:cxn modelId="{A9B14F55-1A0D-4B70-AD8E-9A8C09A4AD2C}" type="presParOf" srcId="{1DFE8EA4-28EF-4D91-83B9-0E892C3D971F}" destId="{CC8D3EA1-8019-4495-BA71-BC1A85A4C4A8}" srcOrd="6" destOrd="0" presId="urn:microsoft.com/office/officeart/2005/8/layout/hProcess4"/>
    <dgm:cxn modelId="{83778C2D-9D2C-4324-B894-7C341D276ADE}" type="presParOf" srcId="{CC8D3EA1-8019-4495-BA71-BC1A85A4C4A8}" destId="{49467ACA-28E3-436E-A33B-6B916955B002}" srcOrd="0" destOrd="0" presId="urn:microsoft.com/office/officeart/2005/8/layout/hProcess4"/>
    <dgm:cxn modelId="{BA2BDD64-E176-423A-9EDA-8C225F2FB7FB}" type="presParOf" srcId="{CC8D3EA1-8019-4495-BA71-BC1A85A4C4A8}" destId="{53C15BEF-7C10-476D-AFA8-46FCE4F3535B}" srcOrd="1" destOrd="0" presId="urn:microsoft.com/office/officeart/2005/8/layout/hProcess4"/>
    <dgm:cxn modelId="{01C8385D-DA88-442A-81E2-957E5394AF41}" type="presParOf" srcId="{CC8D3EA1-8019-4495-BA71-BC1A85A4C4A8}" destId="{DD53A3EE-881D-4BA6-ABC5-25F7A751BB18}" srcOrd="2" destOrd="0" presId="urn:microsoft.com/office/officeart/2005/8/layout/hProcess4"/>
    <dgm:cxn modelId="{E722B799-0142-4BE4-8C69-3F690D1105E5}" type="presParOf" srcId="{CC8D3EA1-8019-4495-BA71-BC1A85A4C4A8}" destId="{E58DD899-ABEF-4F7E-A9D8-A8BEB8C0AC4D}" srcOrd="3" destOrd="0" presId="urn:microsoft.com/office/officeart/2005/8/layout/hProcess4"/>
    <dgm:cxn modelId="{F246A5A0-1795-449F-B40F-9D05145D7960}" type="presParOf" srcId="{CC8D3EA1-8019-4495-BA71-BC1A85A4C4A8}" destId="{DC8FB777-6131-479D-89AD-A923E2E4367F}" srcOrd="4" destOrd="0" presId="urn:microsoft.com/office/officeart/2005/8/layout/hProcess4"/>
    <dgm:cxn modelId="{15E83656-C2BF-4AD7-A9EC-AA9FB5111832}" type="presParOf" srcId="{1DFE8EA4-28EF-4D91-83B9-0E892C3D971F}" destId="{27095762-7C25-4945-BA97-41A00CFCDF53}" srcOrd="7" destOrd="0" presId="urn:microsoft.com/office/officeart/2005/8/layout/hProcess4"/>
    <dgm:cxn modelId="{2D00F4FD-39B6-4A18-AC68-72CB7674C9AD}" type="presParOf" srcId="{1DFE8EA4-28EF-4D91-83B9-0E892C3D971F}" destId="{ABB50F85-1922-42C9-9CDA-C6D88F5913BB}" srcOrd="8" destOrd="0" presId="urn:microsoft.com/office/officeart/2005/8/layout/hProcess4"/>
    <dgm:cxn modelId="{3973BEA3-61A7-4E39-941E-7B6157BAA1CE}" type="presParOf" srcId="{ABB50F85-1922-42C9-9CDA-C6D88F5913BB}" destId="{A2F6E9BA-E559-4641-9C64-5C4889BBC8BC}" srcOrd="0" destOrd="0" presId="urn:microsoft.com/office/officeart/2005/8/layout/hProcess4"/>
    <dgm:cxn modelId="{02F70A4F-D26B-4420-8BCC-5203204FE63D}" type="presParOf" srcId="{ABB50F85-1922-42C9-9CDA-C6D88F5913BB}" destId="{19D2AD24-E0FA-435A-BCBB-84F0353C73B0}" srcOrd="1" destOrd="0" presId="urn:microsoft.com/office/officeart/2005/8/layout/hProcess4"/>
    <dgm:cxn modelId="{F5DC1FAA-F2F8-47CF-BDF8-D3676B4E72B4}" type="presParOf" srcId="{ABB50F85-1922-42C9-9CDA-C6D88F5913BB}" destId="{C30176C1-03A4-425F-819A-A14BEFD9ABE0}" srcOrd="2" destOrd="0" presId="urn:microsoft.com/office/officeart/2005/8/layout/hProcess4"/>
    <dgm:cxn modelId="{F9C822A9-3F97-4A23-9651-5C795E32AE7E}" type="presParOf" srcId="{ABB50F85-1922-42C9-9CDA-C6D88F5913BB}" destId="{02B3392F-CC6B-474F-B6ED-23481A4F470D}" srcOrd="3" destOrd="0" presId="urn:microsoft.com/office/officeart/2005/8/layout/hProcess4"/>
    <dgm:cxn modelId="{9C51D7C4-D576-4325-8E44-9004404FD4E7}" type="presParOf" srcId="{ABB50F85-1922-42C9-9CDA-C6D88F5913BB}" destId="{0FC9501F-AB01-468D-A7B6-A7B6EF6B5374}"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2030CC-5241-448C-8D7F-A1900AE5AE04}">
      <dsp:nvSpPr>
        <dsp:cNvPr id="0" name=""/>
        <dsp:cNvSpPr/>
      </dsp:nvSpPr>
      <dsp:spPr>
        <a:xfrm rot="16200000">
          <a:off x="1071058" y="-1066580"/>
          <a:ext cx="2273198" cy="4415315"/>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600"/>
            </a:spcAft>
            <a:buNone/>
          </a:pPr>
          <a:r>
            <a:rPr lang="en-US" sz="2800" b="1" kern="1200" dirty="0">
              <a:latin typeface="Arial" panose="020B0604020202020204" pitchFamily="34" charset="0"/>
              <a:cs typeface="Arial" panose="020B0604020202020204" pitchFamily="34" charset="0"/>
            </a:rPr>
            <a:t>General Partner Information</a:t>
          </a:r>
        </a:p>
        <a:p>
          <a:pPr marL="0" lvl="0" indent="0" algn="ctr" defTabSz="1244600">
            <a:lnSpc>
              <a:spcPct val="90000"/>
            </a:lnSpc>
            <a:spcBef>
              <a:spcPct val="0"/>
            </a:spcBef>
            <a:spcAft>
              <a:spcPts val="600"/>
            </a:spcAft>
            <a:buNone/>
          </a:pPr>
          <a:r>
            <a:rPr lang="en-US" sz="2000" kern="1200" dirty="0">
              <a:latin typeface="Arial" panose="020B0604020202020204" pitchFamily="34" charset="0"/>
              <a:cs typeface="Arial" panose="020B0604020202020204" pitchFamily="34" charset="0"/>
            </a:rPr>
            <a:t>Organizational background details</a:t>
          </a:r>
        </a:p>
      </dsp:txBody>
      <dsp:txXfrm rot="5400000">
        <a:off x="0" y="4479"/>
        <a:ext cx="4415315" cy="1704898"/>
      </dsp:txXfrm>
    </dsp:sp>
    <dsp:sp modelId="{CFFC2626-B1C2-4D97-A9A9-C8D472F01364}">
      <dsp:nvSpPr>
        <dsp:cNvPr id="0" name=""/>
        <dsp:cNvSpPr/>
      </dsp:nvSpPr>
      <dsp:spPr>
        <a:xfrm>
          <a:off x="4415315" y="0"/>
          <a:ext cx="4415315" cy="2273198"/>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600"/>
            </a:spcAft>
            <a:buNone/>
          </a:pPr>
          <a:r>
            <a:rPr lang="en-US" sz="2800" b="1" kern="1200">
              <a:latin typeface="Arial" panose="020B0604020202020204" pitchFamily="34" charset="0"/>
              <a:cs typeface="Arial" panose="020B0604020202020204" pitchFamily="34" charset="0"/>
            </a:rPr>
            <a:t>Pre-award Support &amp; Systems</a:t>
          </a:r>
        </a:p>
        <a:p>
          <a:pPr marL="0" lvl="0" indent="0" algn="ctr" defTabSz="1244600">
            <a:lnSpc>
              <a:spcPct val="90000"/>
            </a:lnSpc>
            <a:spcBef>
              <a:spcPct val="0"/>
            </a:spcBef>
            <a:spcAft>
              <a:spcPts val="600"/>
            </a:spcAft>
            <a:buNone/>
          </a:pPr>
          <a:r>
            <a:rPr lang="en-US" sz="2000" u="none" kern="1200">
              <a:latin typeface="Arial" panose="020B0604020202020204" pitchFamily="34" charset="0"/>
              <a:cs typeface="Arial" panose="020B0604020202020204" pitchFamily="34" charset="0"/>
            </a:rPr>
            <a:t>Proposal preparation</a:t>
          </a:r>
        </a:p>
        <a:p>
          <a:pPr marL="0" lvl="0" indent="0" algn="ctr" defTabSz="1244600">
            <a:lnSpc>
              <a:spcPct val="90000"/>
            </a:lnSpc>
            <a:spcBef>
              <a:spcPct val="0"/>
            </a:spcBef>
            <a:spcAft>
              <a:spcPts val="600"/>
            </a:spcAft>
            <a:buNone/>
          </a:pPr>
          <a:r>
            <a:rPr lang="en-US" sz="2000" u="none" kern="1200">
              <a:latin typeface="Arial" panose="020B0604020202020204" pitchFamily="34" charset="0"/>
              <a:cs typeface="Arial" panose="020B0604020202020204" pitchFamily="34" charset="0"/>
            </a:rPr>
            <a:t>Policies &amp; procedures</a:t>
          </a:r>
          <a:endParaRPr lang="en-US" sz="2000" kern="1200">
            <a:latin typeface="Arial" panose="020B0604020202020204" pitchFamily="34" charset="0"/>
            <a:cs typeface="Arial" panose="020B0604020202020204" pitchFamily="34" charset="0"/>
          </a:endParaRPr>
        </a:p>
      </dsp:txBody>
      <dsp:txXfrm>
        <a:off x="4415315" y="0"/>
        <a:ext cx="4415315" cy="1704898"/>
      </dsp:txXfrm>
    </dsp:sp>
    <dsp:sp modelId="{13E93193-668A-44BC-8884-DBA6A3F5FBB4}">
      <dsp:nvSpPr>
        <dsp:cNvPr id="0" name=""/>
        <dsp:cNvSpPr/>
      </dsp:nvSpPr>
      <dsp:spPr>
        <a:xfrm rot="10800000">
          <a:off x="0" y="2273198"/>
          <a:ext cx="4415315" cy="2273198"/>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600"/>
            </a:spcAft>
            <a:buNone/>
          </a:pPr>
          <a:r>
            <a:rPr lang="en-US" sz="2800" b="1" kern="1200">
              <a:latin typeface="Arial" panose="020B0604020202020204" pitchFamily="34" charset="0"/>
              <a:cs typeface="Arial" panose="020B0604020202020204" pitchFamily="34" charset="0"/>
            </a:rPr>
            <a:t>Post-award Support &amp; Systems</a:t>
          </a:r>
        </a:p>
        <a:p>
          <a:pPr marL="0" lvl="0" indent="0" algn="ctr" defTabSz="1244600">
            <a:lnSpc>
              <a:spcPct val="90000"/>
            </a:lnSpc>
            <a:spcBef>
              <a:spcPct val="0"/>
            </a:spcBef>
            <a:spcAft>
              <a:spcPts val="600"/>
            </a:spcAft>
            <a:buNone/>
          </a:pPr>
          <a:r>
            <a:rPr lang="en-US" sz="2000" kern="1200">
              <a:latin typeface="Arial" panose="020B0604020202020204" pitchFamily="34" charset="0"/>
              <a:cs typeface="Arial" panose="020B0604020202020204" pitchFamily="34" charset="0"/>
            </a:rPr>
            <a:t>17 areas re: award </a:t>
          </a:r>
          <a:r>
            <a:rPr lang="en-US" sz="2000" kern="1200" err="1">
              <a:latin typeface="Arial" panose="020B0604020202020204" pitchFamily="34" charset="0"/>
              <a:cs typeface="Arial" panose="020B0604020202020204" pitchFamily="34" charset="0"/>
            </a:rPr>
            <a:t>mgmt</a:t>
          </a:r>
          <a:r>
            <a:rPr lang="en-US" sz="2000" kern="1200">
              <a:latin typeface="Arial" panose="020B0604020202020204" pitchFamily="34" charset="0"/>
              <a:cs typeface="Arial" panose="020B0604020202020204" pitchFamily="34" charset="0"/>
            </a:rPr>
            <a:t> &amp; donor compliance</a:t>
          </a:r>
        </a:p>
      </dsp:txBody>
      <dsp:txXfrm rot="10800000">
        <a:off x="0" y="2841498"/>
        <a:ext cx="4415315" cy="1704898"/>
      </dsp:txXfrm>
    </dsp:sp>
    <dsp:sp modelId="{EA2714F9-5159-495B-BDBF-CBA3C94273E0}">
      <dsp:nvSpPr>
        <dsp:cNvPr id="0" name=""/>
        <dsp:cNvSpPr/>
      </dsp:nvSpPr>
      <dsp:spPr>
        <a:xfrm rot="5400000">
          <a:off x="5486373" y="1202140"/>
          <a:ext cx="2273198" cy="4415315"/>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ts val="600"/>
            </a:spcAft>
            <a:buNone/>
          </a:pPr>
          <a:r>
            <a:rPr lang="en-US" sz="2800" b="1" kern="1200" dirty="0">
              <a:latin typeface="Arial" panose="020B0604020202020204" pitchFamily="34" charset="0"/>
              <a:cs typeface="Arial" panose="020B0604020202020204" pitchFamily="34" charset="0"/>
            </a:rPr>
            <a:t>Team Management</a:t>
          </a:r>
        </a:p>
        <a:p>
          <a:pPr marL="0" lvl="0" indent="0" algn="ctr" defTabSz="1244600">
            <a:lnSpc>
              <a:spcPct val="90000"/>
            </a:lnSpc>
            <a:spcBef>
              <a:spcPct val="0"/>
            </a:spcBef>
            <a:spcAft>
              <a:spcPts val="600"/>
            </a:spcAft>
            <a:buNone/>
          </a:pPr>
          <a:r>
            <a:rPr lang="en-US" sz="2000" kern="1200" dirty="0">
              <a:latin typeface="Arial" panose="020B0604020202020204" pitchFamily="34" charset="0"/>
              <a:cs typeface="Arial" panose="020B0604020202020204" pitchFamily="34" charset="0"/>
            </a:rPr>
            <a:t>Communication</a:t>
          </a:r>
        </a:p>
        <a:p>
          <a:pPr marL="0" lvl="0" indent="0" algn="ctr" defTabSz="1244600">
            <a:lnSpc>
              <a:spcPct val="90000"/>
            </a:lnSpc>
            <a:spcBef>
              <a:spcPct val="0"/>
            </a:spcBef>
            <a:spcAft>
              <a:spcPts val="600"/>
            </a:spcAft>
            <a:buNone/>
          </a:pPr>
          <a:r>
            <a:rPr lang="en-US" sz="2000" kern="1200" dirty="0">
              <a:latin typeface="Arial" panose="020B0604020202020204" pitchFamily="34" charset="0"/>
              <a:cs typeface="Arial" panose="020B0604020202020204" pitchFamily="34" charset="0"/>
            </a:rPr>
            <a:t>Staff development</a:t>
          </a:r>
        </a:p>
      </dsp:txBody>
      <dsp:txXfrm rot="-5400000">
        <a:off x="4415315" y="2841498"/>
        <a:ext cx="4415315" cy="1704898"/>
      </dsp:txXfrm>
    </dsp:sp>
    <dsp:sp modelId="{E2D3A8D9-1DF7-47EF-B118-2F552DEB5A87}">
      <dsp:nvSpPr>
        <dsp:cNvPr id="0" name=""/>
        <dsp:cNvSpPr/>
      </dsp:nvSpPr>
      <dsp:spPr>
        <a:xfrm>
          <a:off x="1356760" y="1750976"/>
          <a:ext cx="6260589" cy="1016869"/>
        </a:xfrm>
        <a:prstGeom prst="roundRect">
          <a:avLst/>
        </a:prstGeom>
        <a:solidFill>
          <a:schemeClr val="accent1">
            <a:lumMod val="40000"/>
            <a:lumOff val="60000"/>
          </a:schemeClr>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ts val="0"/>
            </a:spcAft>
            <a:buNone/>
          </a:pPr>
          <a:r>
            <a:rPr lang="en-US" sz="2400" kern="1200" dirty="0">
              <a:solidFill>
                <a:schemeClr val="accent1">
                  <a:lumMod val="50000"/>
                </a:schemeClr>
              </a:solidFill>
            </a:rPr>
            <a:t>4 key sections of </a:t>
          </a:r>
        </a:p>
        <a:p>
          <a:pPr marL="0" lvl="0" indent="0" algn="ctr" defTabSz="1066800">
            <a:lnSpc>
              <a:spcPct val="90000"/>
            </a:lnSpc>
            <a:spcBef>
              <a:spcPct val="0"/>
            </a:spcBef>
            <a:spcAft>
              <a:spcPts val="0"/>
            </a:spcAft>
            <a:buNone/>
          </a:pPr>
          <a:r>
            <a:rPr lang="en-US" sz="2400" kern="1200" dirty="0">
              <a:solidFill>
                <a:schemeClr val="accent1">
                  <a:lumMod val="50000"/>
                </a:schemeClr>
              </a:solidFill>
            </a:rPr>
            <a:t>231-item </a:t>
          </a:r>
          <a:r>
            <a:rPr lang="en-US" sz="2400" b="0" kern="1200" dirty="0">
              <a:solidFill>
                <a:schemeClr val="accent1">
                  <a:lumMod val="50000"/>
                </a:schemeClr>
              </a:solidFill>
            </a:rPr>
            <a:t>Needs Assessment </a:t>
          </a:r>
          <a:r>
            <a:rPr lang="en-US" sz="2400" kern="1200" dirty="0">
              <a:solidFill>
                <a:schemeClr val="accent1">
                  <a:lumMod val="50000"/>
                </a:schemeClr>
              </a:solidFill>
            </a:rPr>
            <a:t>survey</a:t>
          </a:r>
        </a:p>
        <a:p>
          <a:pPr marL="0" lvl="0" indent="0" algn="ctr" defTabSz="1066800">
            <a:lnSpc>
              <a:spcPct val="90000"/>
            </a:lnSpc>
            <a:spcBef>
              <a:spcPct val="0"/>
            </a:spcBef>
            <a:spcAft>
              <a:spcPts val="600"/>
            </a:spcAft>
            <a:buNone/>
          </a:pPr>
          <a:r>
            <a:rPr lang="en-US" sz="1100" kern="1200" dirty="0">
              <a:solidFill>
                <a:schemeClr val="accent1">
                  <a:lumMod val="50000"/>
                </a:schemeClr>
              </a:solidFill>
            </a:rPr>
            <a:t>(conducted by outside partner)</a:t>
          </a:r>
        </a:p>
      </dsp:txBody>
      <dsp:txXfrm>
        <a:off x="1406399" y="1800615"/>
        <a:ext cx="6161311" cy="9175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E5644-01DC-4004-9B7F-DFD5B352B48D}">
      <dsp:nvSpPr>
        <dsp:cNvPr id="0" name=""/>
        <dsp:cNvSpPr/>
      </dsp:nvSpPr>
      <dsp:spPr>
        <a:xfrm>
          <a:off x="19629" y="2066590"/>
          <a:ext cx="1474054" cy="121578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37A91E2-F466-4774-BB6C-5BE386369DE2}">
      <dsp:nvSpPr>
        <dsp:cNvPr id="0" name=""/>
        <dsp:cNvSpPr/>
      </dsp:nvSpPr>
      <dsp:spPr>
        <a:xfrm>
          <a:off x="924289" y="2567041"/>
          <a:ext cx="1821161" cy="1821161"/>
        </a:xfrm>
        <a:prstGeom prst="leftCircularArrow">
          <a:avLst>
            <a:gd name="adj1" fmla="val 2818"/>
            <a:gd name="adj2" fmla="val 344059"/>
            <a:gd name="adj3" fmla="val 1568900"/>
            <a:gd name="adj4" fmla="val 8473820"/>
            <a:gd name="adj5" fmla="val 328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5602850-7AC2-4F5B-99BB-689605F92F7F}">
      <dsp:nvSpPr>
        <dsp:cNvPr id="0" name=""/>
        <dsp:cNvSpPr/>
      </dsp:nvSpPr>
      <dsp:spPr>
        <a:xfrm>
          <a:off x="171483" y="3082804"/>
          <a:ext cx="1993563" cy="9302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a:t>Find funding &amp; distribute details</a:t>
          </a:r>
        </a:p>
      </dsp:txBody>
      <dsp:txXfrm>
        <a:off x="198728" y="3110049"/>
        <a:ext cx="1939073" cy="875711"/>
      </dsp:txXfrm>
    </dsp:sp>
    <dsp:sp modelId="{884AFE81-E3EC-4B1E-AC35-279028A32A10}">
      <dsp:nvSpPr>
        <dsp:cNvPr id="0" name=""/>
        <dsp:cNvSpPr/>
      </dsp:nvSpPr>
      <dsp:spPr>
        <a:xfrm>
          <a:off x="2218510" y="2299529"/>
          <a:ext cx="1474054" cy="121578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00F8F7-9F64-4EC4-B116-71EE4899BA2E}">
      <dsp:nvSpPr>
        <dsp:cNvPr id="0" name=""/>
        <dsp:cNvSpPr/>
      </dsp:nvSpPr>
      <dsp:spPr>
        <a:xfrm>
          <a:off x="2941266" y="793960"/>
          <a:ext cx="2397827" cy="2397827"/>
        </a:xfrm>
        <a:prstGeom prst="circularArrow">
          <a:avLst>
            <a:gd name="adj1" fmla="val 2140"/>
            <a:gd name="adj2" fmla="val 257243"/>
            <a:gd name="adj3" fmla="val 20194210"/>
            <a:gd name="adj4" fmla="val 13202475"/>
            <a:gd name="adj5" fmla="val 249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B5C041-E358-46C0-B917-DC16F909AC10}">
      <dsp:nvSpPr>
        <dsp:cNvPr id="0" name=""/>
        <dsp:cNvSpPr/>
      </dsp:nvSpPr>
      <dsp:spPr>
        <a:xfrm>
          <a:off x="2399410" y="1257333"/>
          <a:ext cx="1730932" cy="120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tr-TR" sz="2000" kern="1200"/>
            <a:t>PI confirms eligibility </a:t>
          </a:r>
          <a:r>
            <a:rPr lang="en-US" sz="2000" kern="1200"/>
            <a:t>&amp;</a:t>
          </a:r>
          <a:r>
            <a:rPr lang="tr-TR" sz="2000" kern="1200"/>
            <a:t> contacts OSRS for support</a:t>
          </a:r>
          <a:endParaRPr lang="en-US" sz="2000" kern="1200"/>
        </a:p>
      </dsp:txBody>
      <dsp:txXfrm>
        <a:off x="2434672" y="1292595"/>
        <a:ext cx="1660408" cy="1133422"/>
      </dsp:txXfrm>
    </dsp:sp>
    <dsp:sp modelId="{DBD60201-D5EB-4437-B2C3-F86ED6D9DCFB}">
      <dsp:nvSpPr>
        <dsp:cNvPr id="0" name=""/>
        <dsp:cNvSpPr/>
      </dsp:nvSpPr>
      <dsp:spPr>
        <a:xfrm>
          <a:off x="4336045" y="1878485"/>
          <a:ext cx="2079654" cy="121578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48D3E26-ECAD-4D2A-A91D-F8DBC83FAF78}">
      <dsp:nvSpPr>
        <dsp:cNvPr id="0" name=""/>
        <dsp:cNvSpPr/>
      </dsp:nvSpPr>
      <dsp:spPr>
        <a:xfrm>
          <a:off x="5337442" y="3037217"/>
          <a:ext cx="2025551" cy="2025551"/>
        </a:xfrm>
        <a:prstGeom prst="leftCircularArrow">
          <a:avLst>
            <a:gd name="adj1" fmla="val 2534"/>
            <a:gd name="adj2" fmla="val 307299"/>
            <a:gd name="adj3" fmla="val 1393521"/>
            <a:gd name="adj4" fmla="val 8335201"/>
            <a:gd name="adj5" fmla="val 295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2E39B6-0940-46C6-88E0-9534B2E8132E}">
      <dsp:nvSpPr>
        <dsp:cNvPr id="0" name=""/>
        <dsp:cNvSpPr/>
      </dsp:nvSpPr>
      <dsp:spPr>
        <a:xfrm>
          <a:off x="4652269" y="2996346"/>
          <a:ext cx="1952866" cy="16826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tr-TR" sz="2000" kern="1200"/>
            <a:t>PI w</a:t>
          </a:r>
          <a:r>
            <a:rPr lang="en-US" sz="2000" kern="1200" err="1"/>
            <a:t>ork</a:t>
          </a:r>
          <a:r>
            <a:rPr lang="tr-TR" sz="2000" kern="1200"/>
            <a:t>s</a:t>
          </a:r>
          <a:r>
            <a:rPr lang="en-US" sz="2000" kern="1200"/>
            <a:t> with OSRS to develop submission timeline &amp; budget</a:t>
          </a:r>
        </a:p>
      </dsp:txBody>
      <dsp:txXfrm>
        <a:off x="4701551" y="3045628"/>
        <a:ext cx="1854302" cy="1584056"/>
      </dsp:txXfrm>
    </dsp:sp>
    <dsp:sp modelId="{53C15BEF-7C10-476D-AFA8-46FCE4F3535B}">
      <dsp:nvSpPr>
        <dsp:cNvPr id="0" name=""/>
        <dsp:cNvSpPr/>
      </dsp:nvSpPr>
      <dsp:spPr>
        <a:xfrm>
          <a:off x="6842363" y="2871112"/>
          <a:ext cx="1474054" cy="121578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095762-7C25-4945-BA97-41A00CFCDF53}">
      <dsp:nvSpPr>
        <dsp:cNvPr id="0" name=""/>
        <dsp:cNvSpPr/>
      </dsp:nvSpPr>
      <dsp:spPr>
        <a:xfrm>
          <a:off x="7659286" y="1144272"/>
          <a:ext cx="2028587" cy="2028587"/>
        </a:xfrm>
        <a:prstGeom prst="circularArrow">
          <a:avLst>
            <a:gd name="adj1" fmla="val 2530"/>
            <a:gd name="adj2" fmla="val 306812"/>
            <a:gd name="adj3" fmla="val 19670851"/>
            <a:gd name="adj4" fmla="val 12728684"/>
            <a:gd name="adj5" fmla="val 295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8DD899-ABEF-4F7E-A9D8-A8BEB8C0AC4D}">
      <dsp:nvSpPr>
        <dsp:cNvPr id="0" name=""/>
        <dsp:cNvSpPr/>
      </dsp:nvSpPr>
      <dsp:spPr>
        <a:xfrm>
          <a:off x="7007942" y="1648482"/>
          <a:ext cx="1707806" cy="13924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a:t>OSRS will review your documents for compliance</a:t>
          </a:r>
        </a:p>
      </dsp:txBody>
      <dsp:txXfrm>
        <a:off x="7048726" y="1689266"/>
        <a:ext cx="1626238" cy="1310894"/>
      </dsp:txXfrm>
    </dsp:sp>
    <dsp:sp modelId="{19D2AD24-E0FA-435A-BCBB-84F0353C73B0}">
      <dsp:nvSpPr>
        <dsp:cNvPr id="0" name=""/>
        <dsp:cNvSpPr/>
      </dsp:nvSpPr>
      <dsp:spPr>
        <a:xfrm>
          <a:off x="8946057" y="1983271"/>
          <a:ext cx="1474054" cy="121578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B3392F-CC6B-474F-B6ED-23481A4F470D}">
      <dsp:nvSpPr>
        <dsp:cNvPr id="0" name=""/>
        <dsp:cNvSpPr/>
      </dsp:nvSpPr>
      <dsp:spPr>
        <a:xfrm>
          <a:off x="8928901" y="3122323"/>
          <a:ext cx="2010819" cy="12634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a:t>OSRS submits e proposal on behalf of ULCHS</a:t>
          </a:r>
        </a:p>
      </dsp:txBody>
      <dsp:txXfrm>
        <a:off x="8965907" y="3159329"/>
        <a:ext cx="1936807" cy="1189464"/>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235FB4-DEA3-41E6-8DFA-1AFF569135AD}" type="datetimeFigureOut">
              <a:rPr lang="en-US" smtClean="0"/>
              <a:t>9/22/2023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3782AE-3131-4E71-8BCA-AE267A2EE6E4}" type="slidenum">
              <a:rPr lang="en-US" smtClean="0"/>
              <a:t>‹#›</a:t>
            </a:fld>
            <a:endParaRPr lang="en-US"/>
          </a:p>
        </p:txBody>
      </p:sp>
    </p:spTree>
    <p:extLst>
      <p:ext uri="{BB962C8B-B14F-4D97-AF65-F5344CB8AC3E}">
        <p14:creationId xmlns:p14="http://schemas.microsoft.com/office/powerpoint/2010/main" val="291588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EDMUND</a:t>
            </a:r>
          </a:p>
          <a:p>
            <a:r>
              <a:rPr lang="en-US"/>
              <a:t>Greetings everyone!</a:t>
            </a:r>
          </a:p>
          <a:p>
            <a:endParaRPr lang="en-US"/>
          </a:p>
          <a:p>
            <a:r>
              <a:rPr lang="en-US"/>
              <a:t>We’re happy to be here with you today representing the ULCHS Office of Sponsored Research Services.</a:t>
            </a:r>
          </a:p>
          <a:p>
            <a:endParaRPr lang="en-US"/>
          </a:p>
          <a:p>
            <a:r>
              <a:rPr lang="en-US"/>
              <a:t>(connect with the audience – based on context; potentially ask for a show of hands on who has heard of the OSRS?)</a:t>
            </a:r>
          </a:p>
        </p:txBody>
      </p:sp>
      <p:sp>
        <p:nvSpPr>
          <p:cNvPr id="4" name="Slide Number Placeholder 3"/>
          <p:cNvSpPr>
            <a:spLocks noGrp="1"/>
          </p:cNvSpPr>
          <p:nvPr>
            <p:ph type="sldNum" sz="quarter" idx="5"/>
          </p:nvPr>
        </p:nvSpPr>
        <p:spPr/>
        <p:txBody>
          <a:bodyPr/>
          <a:lstStyle/>
          <a:p>
            <a:fld id="{053782AE-3131-4E71-8BCA-AE267A2EE6E4}" type="slidenum">
              <a:rPr lang="en-US" smtClean="0"/>
              <a:t>1</a:t>
            </a:fld>
            <a:endParaRPr lang="en-US"/>
          </a:p>
        </p:txBody>
      </p:sp>
    </p:spTree>
    <p:extLst>
      <p:ext uri="{BB962C8B-B14F-4D97-AF65-F5344CB8AC3E}">
        <p14:creationId xmlns:p14="http://schemas.microsoft.com/office/powerpoint/2010/main" val="853773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EDMUND</a:t>
            </a:r>
          </a:p>
          <a:p>
            <a:r>
              <a:rPr lang="en-US" dirty="0"/>
              <a:t>We have experience with a wide swath of international subaward sponsors which includes a range from academic institutions to public and private organizations.</a:t>
            </a:r>
          </a:p>
        </p:txBody>
      </p:sp>
      <p:sp>
        <p:nvSpPr>
          <p:cNvPr id="4" name="Slide Number Placeholder 3"/>
          <p:cNvSpPr>
            <a:spLocks noGrp="1"/>
          </p:cNvSpPr>
          <p:nvPr>
            <p:ph type="sldNum" sz="quarter" idx="5"/>
          </p:nvPr>
        </p:nvSpPr>
        <p:spPr/>
        <p:txBody>
          <a:bodyPr/>
          <a:lstStyle/>
          <a:p>
            <a:fld id="{053782AE-3131-4E71-8BCA-AE267A2EE6E4}" type="slidenum">
              <a:rPr lang="en-US" smtClean="0"/>
              <a:t>10</a:t>
            </a:fld>
            <a:endParaRPr lang="en-US" dirty="0"/>
          </a:p>
        </p:txBody>
      </p:sp>
    </p:spTree>
    <p:extLst>
      <p:ext uri="{BB962C8B-B14F-4D97-AF65-F5344CB8AC3E}">
        <p14:creationId xmlns:p14="http://schemas.microsoft.com/office/powerpoint/2010/main" val="3074907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KONKUN</a:t>
            </a:r>
          </a:p>
        </p:txBody>
      </p:sp>
      <p:sp>
        <p:nvSpPr>
          <p:cNvPr id="4" name="Slide Number Placeholder 3"/>
          <p:cNvSpPr>
            <a:spLocks noGrp="1"/>
          </p:cNvSpPr>
          <p:nvPr>
            <p:ph type="sldNum" sz="quarter" idx="5"/>
          </p:nvPr>
        </p:nvSpPr>
        <p:spPr/>
        <p:txBody>
          <a:bodyPr/>
          <a:lstStyle/>
          <a:p>
            <a:fld id="{053782AE-3131-4E71-8BCA-AE267A2EE6E4}" type="slidenum">
              <a:rPr lang="en-US" smtClean="0"/>
              <a:t>11</a:t>
            </a:fld>
            <a:endParaRPr lang="en-US"/>
          </a:p>
        </p:txBody>
      </p:sp>
    </p:spTree>
    <p:extLst>
      <p:ext uri="{BB962C8B-B14F-4D97-AF65-F5344CB8AC3E}">
        <p14:creationId xmlns:p14="http://schemas.microsoft.com/office/powerpoint/2010/main" val="3598963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KONKUN</a:t>
            </a:r>
          </a:p>
        </p:txBody>
      </p:sp>
      <p:sp>
        <p:nvSpPr>
          <p:cNvPr id="4" name="Slide Number Placeholder 3"/>
          <p:cNvSpPr>
            <a:spLocks noGrp="1"/>
          </p:cNvSpPr>
          <p:nvPr>
            <p:ph type="sldNum" sz="quarter" idx="5"/>
          </p:nvPr>
        </p:nvSpPr>
        <p:spPr/>
        <p:txBody>
          <a:bodyPr/>
          <a:lstStyle/>
          <a:p>
            <a:fld id="{053782AE-3131-4E71-8BCA-AE267A2EE6E4}" type="slidenum">
              <a:rPr lang="en-US" smtClean="0"/>
              <a:t>12</a:t>
            </a:fld>
            <a:endParaRPr lang="en-US"/>
          </a:p>
        </p:txBody>
      </p:sp>
    </p:spTree>
    <p:extLst>
      <p:ext uri="{BB962C8B-B14F-4D97-AF65-F5344CB8AC3E}">
        <p14:creationId xmlns:p14="http://schemas.microsoft.com/office/powerpoint/2010/main" val="55504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KONKUN </a:t>
            </a:r>
          </a:p>
          <a:p>
            <a:endParaRPr lang="en-US"/>
          </a:p>
        </p:txBody>
      </p:sp>
      <p:sp>
        <p:nvSpPr>
          <p:cNvPr id="4" name="Slide Number Placeholder 3"/>
          <p:cNvSpPr>
            <a:spLocks noGrp="1"/>
          </p:cNvSpPr>
          <p:nvPr>
            <p:ph type="sldNum" sz="quarter" idx="5"/>
          </p:nvPr>
        </p:nvSpPr>
        <p:spPr/>
        <p:txBody>
          <a:bodyPr/>
          <a:lstStyle/>
          <a:p>
            <a:fld id="{053782AE-3131-4E71-8BCA-AE267A2EE6E4}" type="slidenum">
              <a:rPr lang="en-US" smtClean="0"/>
              <a:t>13</a:t>
            </a:fld>
            <a:endParaRPr lang="en-US"/>
          </a:p>
        </p:txBody>
      </p:sp>
    </p:spTree>
    <p:extLst>
      <p:ext uri="{BB962C8B-B14F-4D97-AF65-F5344CB8AC3E}">
        <p14:creationId xmlns:p14="http://schemas.microsoft.com/office/powerpoint/2010/main" val="576738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KONKUN</a:t>
            </a:r>
          </a:p>
          <a:p>
            <a:endParaRPr lang="en-US"/>
          </a:p>
        </p:txBody>
      </p:sp>
      <p:sp>
        <p:nvSpPr>
          <p:cNvPr id="4" name="Slide Number Placeholder 3"/>
          <p:cNvSpPr>
            <a:spLocks noGrp="1"/>
          </p:cNvSpPr>
          <p:nvPr>
            <p:ph type="sldNum" sz="quarter" idx="5"/>
          </p:nvPr>
        </p:nvSpPr>
        <p:spPr/>
        <p:txBody>
          <a:bodyPr/>
          <a:lstStyle/>
          <a:p>
            <a:fld id="{053782AE-3131-4E71-8BCA-AE267A2EE6E4}" type="slidenum">
              <a:rPr lang="en-US" smtClean="0"/>
              <a:t>14</a:t>
            </a:fld>
            <a:endParaRPr lang="en-US"/>
          </a:p>
        </p:txBody>
      </p:sp>
    </p:spTree>
    <p:extLst>
      <p:ext uri="{BB962C8B-B14F-4D97-AF65-F5344CB8AC3E}">
        <p14:creationId xmlns:p14="http://schemas.microsoft.com/office/powerpoint/2010/main" val="1014438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KONKUN</a:t>
            </a:r>
          </a:p>
          <a:p>
            <a:r>
              <a:rPr lang="en-US"/>
              <a:t>So we just want to put on everyone’s radar that as you go through the grant application writing and submission process, there may be complicated documents required that our office can help with.</a:t>
            </a:r>
          </a:p>
          <a:p>
            <a:endParaRPr lang="en-US"/>
          </a:p>
          <a:p>
            <a:r>
              <a:rPr lang="en-US"/>
              <a:t>You may or may not have heard of a </a:t>
            </a:r>
            <a:r>
              <a:rPr lang="en-US" err="1"/>
              <a:t>biosketch</a:t>
            </a:r>
            <a:r>
              <a:rPr lang="en-US"/>
              <a:t> form at this point – and that’s fine – but it has a prescribed way to complete it, and we can be helpful in training on this.</a:t>
            </a:r>
          </a:p>
        </p:txBody>
      </p:sp>
      <p:sp>
        <p:nvSpPr>
          <p:cNvPr id="4" name="Slide Number Placeholder 3"/>
          <p:cNvSpPr>
            <a:spLocks noGrp="1"/>
          </p:cNvSpPr>
          <p:nvPr>
            <p:ph type="sldNum" sz="quarter" idx="5"/>
          </p:nvPr>
        </p:nvSpPr>
        <p:spPr/>
        <p:txBody>
          <a:bodyPr/>
          <a:lstStyle/>
          <a:p>
            <a:fld id="{053782AE-3131-4E71-8BCA-AE267A2EE6E4}" type="slidenum">
              <a:rPr lang="en-US" smtClean="0"/>
              <a:t>15</a:t>
            </a:fld>
            <a:endParaRPr lang="en-US"/>
          </a:p>
        </p:txBody>
      </p:sp>
    </p:spTree>
    <p:extLst>
      <p:ext uri="{BB962C8B-B14F-4D97-AF65-F5344CB8AC3E}">
        <p14:creationId xmlns:p14="http://schemas.microsoft.com/office/powerpoint/2010/main" val="775312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JOSEPHINE </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a:solidFill>
                  <a:srgbClr val="000000"/>
                </a:solidFill>
                <a:effectLst/>
                <a:latin typeface="Titillium Web" panose="020F0502020204030204" pitchFamily="2" charset="0"/>
              </a:rPr>
              <a:t>Prior approval is required for an award recipient to add or change a foreign component under a grant to a domestic or foreign award.</a:t>
            </a:r>
            <a:endParaRPr lang="en-US"/>
          </a:p>
          <a:p>
            <a:endParaRPr lang="en-US"/>
          </a:p>
        </p:txBody>
      </p:sp>
      <p:sp>
        <p:nvSpPr>
          <p:cNvPr id="4" name="Slide Number Placeholder 3"/>
          <p:cNvSpPr>
            <a:spLocks noGrp="1"/>
          </p:cNvSpPr>
          <p:nvPr>
            <p:ph type="sldNum" sz="quarter" idx="5"/>
          </p:nvPr>
        </p:nvSpPr>
        <p:spPr/>
        <p:txBody>
          <a:bodyPr/>
          <a:lstStyle/>
          <a:p>
            <a:fld id="{053782AE-3131-4E71-8BCA-AE267A2EE6E4}" type="slidenum">
              <a:rPr lang="en-US" smtClean="0"/>
              <a:t>16</a:t>
            </a:fld>
            <a:endParaRPr lang="en-US"/>
          </a:p>
        </p:txBody>
      </p:sp>
    </p:spTree>
    <p:extLst>
      <p:ext uri="{BB962C8B-B14F-4D97-AF65-F5344CB8AC3E}">
        <p14:creationId xmlns:p14="http://schemas.microsoft.com/office/powerpoint/2010/main" val="1215526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JOSEPHINE</a:t>
            </a:r>
          </a:p>
        </p:txBody>
      </p:sp>
      <p:sp>
        <p:nvSpPr>
          <p:cNvPr id="4" name="Slide Number Placeholder 3"/>
          <p:cNvSpPr>
            <a:spLocks noGrp="1"/>
          </p:cNvSpPr>
          <p:nvPr>
            <p:ph type="sldNum" sz="quarter" idx="5"/>
          </p:nvPr>
        </p:nvSpPr>
        <p:spPr/>
        <p:txBody>
          <a:bodyPr/>
          <a:lstStyle/>
          <a:p>
            <a:fld id="{053782AE-3131-4E71-8BCA-AE267A2EE6E4}" type="slidenum">
              <a:rPr lang="en-US" smtClean="0"/>
              <a:t>17</a:t>
            </a:fld>
            <a:endParaRPr lang="en-US"/>
          </a:p>
        </p:txBody>
      </p:sp>
    </p:spTree>
    <p:extLst>
      <p:ext uri="{BB962C8B-B14F-4D97-AF65-F5344CB8AC3E}">
        <p14:creationId xmlns:p14="http://schemas.microsoft.com/office/powerpoint/2010/main" val="1152923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0" kern="0">
                <a:solidFill>
                  <a:srgbClr val="000000"/>
                </a:solidFill>
                <a:effectLst/>
                <a:latin typeface="Times New Roman" panose="02020603050405020304" pitchFamily="18" charset="0"/>
              </a:rPr>
              <a:t>EDMUND</a:t>
            </a:r>
          </a:p>
        </p:txBody>
      </p:sp>
      <p:sp>
        <p:nvSpPr>
          <p:cNvPr id="4" name="Slide Number Placeholder 3"/>
          <p:cNvSpPr>
            <a:spLocks noGrp="1"/>
          </p:cNvSpPr>
          <p:nvPr>
            <p:ph type="sldNum" sz="quarter" idx="5"/>
          </p:nvPr>
        </p:nvSpPr>
        <p:spPr/>
        <p:txBody>
          <a:bodyPr/>
          <a:lstStyle/>
          <a:p>
            <a:fld id="{053782AE-3131-4E71-8BCA-AE267A2EE6E4}" type="slidenum">
              <a:rPr lang="en-US" smtClean="0"/>
              <a:t>18</a:t>
            </a:fld>
            <a:endParaRPr lang="en-US"/>
          </a:p>
        </p:txBody>
      </p:sp>
    </p:spTree>
    <p:extLst>
      <p:ext uri="{BB962C8B-B14F-4D97-AF65-F5344CB8AC3E}">
        <p14:creationId xmlns:p14="http://schemas.microsoft.com/office/powerpoint/2010/main" val="3142580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0" kern="0">
                <a:solidFill>
                  <a:srgbClr val="000000"/>
                </a:solidFill>
                <a:effectLst/>
                <a:latin typeface="Times New Roman" panose="02020603050405020304" pitchFamily="18" charset="0"/>
              </a:rPr>
              <a:t>EDMUND</a:t>
            </a:r>
          </a:p>
        </p:txBody>
      </p:sp>
      <p:sp>
        <p:nvSpPr>
          <p:cNvPr id="4" name="Slide Number Placeholder 3"/>
          <p:cNvSpPr>
            <a:spLocks noGrp="1"/>
          </p:cNvSpPr>
          <p:nvPr>
            <p:ph type="sldNum" sz="quarter" idx="5"/>
          </p:nvPr>
        </p:nvSpPr>
        <p:spPr/>
        <p:txBody>
          <a:bodyPr/>
          <a:lstStyle/>
          <a:p>
            <a:fld id="{053782AE-3131-4E71-8BCA-AE267A2EE6E4}" type="slidenum">
              <a:rPr lang="en-US" smtClean="0"/>
              <a:t>19</a:t>
            </a:fld>
            <a:endParaRPr lang="en-US"/>
          </a:p>
        </p:txBody>
      </p:sp>
    </p:spTree>
    <p:extLst>
      <p:ext uri="{BB962C8B-B14F-4D97-AF65-F5344CB8AC3E}">
        <p14:creationId xmlns:p14="http://schemas.microsoft.com/office/powerpoint/2010/main" val="3893042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t>EDMUND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t>Mission: </a:t>
            </a:r>
            <a:r>
              <a:rPr lang="en-US" sz="1200" kern="1200"/>
              <a:t>Supporting translational, biomedical, and health research and training activities to improve the health, economic, and social well-being of humanity.</a:t>
            </a:r>
            <a:r>
              <a:rPr lang="en-US" sz="1200" b="1" kern="1200"/>
              <a:t> </a:t>
            </a:r>
            <a:endParaRPr lang="en-US" sz="1200" kern="1200"/>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a:t>Vision: </a:t>
            </a:r>
            <a:r>
              <a:rPr lang="en-US" sz="1200"/>
              <a:t>To improve healthcare delivery in Liberia through the advancement of health and biomedical research, teaching, and learning.</a:t>
            </a:r>
          </a:p>
          <a:p>
            <a:endParaRPr lang="en-US"/>
          </a:p>
        </p:txBody>
      </p:sp>
      <p:sp>
        <p:nvSpPr>
          <p:cNvPr id="4" name="Slide Number Placeholder 3"/>
          <p:cNvSpPr>
            <a:spLocks noGrp="1"/>
          </p:cNvSpPr>
          <p:nvPr>
            <p:ph type="sldNum" sz="quarter" idx="5"/>
          </p:nvPr>
        </p:nvSpPr>
        <p:spPr/>
        <p:txBody>
          <a:bodyPr/>
          <a:lstStyle/>
          <a:p>
            <a:fld id="{053782AE-3131-4E71-8BCA-AE267A2EE6E4}" type="slidenum">
              <a:rPr lang="en-US" smtClean="0"/>
              <a:t>2</a:t>
            </a:fld>
            <a:endParaRPr lang="en-US"/>
          </a:p>
        </p:txBody>
      </p:sp>
    </p:spTree>
    <p:extLst>
      <p:ext uri="{BB962C8B-B14F-4D97-AF65-F5344CB8AC3E}">
        <p14:creationId xmlns:p14="http://schemas.microsoft.com/office/powerpoint/2010/main" val="3106989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defTabSz="1066800">
              <a:lnSpc>
                <a:spcPct val="100000"/>
              </a:lnSpc>
              <a:spcBef>
                <a:spcPct val="0"/>
              </a:spcBef>
              <a:spcAft>
                <a:spcPts val="600"/>
              </a:spcAft>
              <a:buNone/>
            </a:pPr>
            <a:r>
              <a:rPr lang="en-US" sz="1400" b="1" kern="1200"/>
              <a:t>JOSEPHINE</a:t>
            </a:r>
          </a:p>
          <a:p>
            <a:pPr marL="0" lvl="0" indent="0" algn="l" defTabSz="1066800">
              <a:lnSpc>
                <a:spcPct val="100000"/>
              </a:lnSpc>
              <a:spcBef>
                <a:spcPct val="0"/>
              </a:spcBef>
              <a:spcAft>
                <a:spcPts val="600"/>
              </a:spcAft>
              <a:buNone/>
            </a:pPr>
            <a:r>
              <a:rPr lang="en-US" sz="1400" b="1" kern="1200"/>
              <a:t>Objectives: </a:t>
            </a:r>
            <a:r>
              <a:rPr lang="en-US" sz="1200" kern="1200"/>
              <a:t>To enhance the effectiveness of ULCHS’s activities through:</a:t>
            </a:r>
          </a:p>
          <a:p>
            <a:pPr marL="342900" indent="-342900">
              <a:spcAft>
                <a:spcPts val="600"/>
              </a:spcAft>
              <a:buFont typeface="Arial" panose="020B0604020202020204" pitchFamily="34" charset="0"/>
              <a:buChar char="•"/>
            </a:pPr>
            <a:r>
              <a:rPr lang="en-US" sz="1200"/>
              <a:t>identification of research funding opportunities</a:t>
            </a:r>
          </a:p>
          <a:p>
            <a:pPr marL="342900" indent="-342900">
              <a:spcAft>
                <a:spcPts val="600"/>
              </a:spcAft>
              <a:buFont typeface="Arial" panose="020B0604020202020204" pitchFamily="34" charset="0"/>
              <a:buChar char="•"/>
            </a:pPr>
            <a:r>
              <a:rPr lang="en-US" sz="1200"/>
              <a:t>pre-award assistance in the development of research proposals,</a:t>
            </a:r>
          </a:p>
          <a:p>
            <a:pPr marL="342900" indent="-342900">
              <a:spcAft>
                <a:spcPts val="600"/>
              </a:spcAft>
              <a:buFont typeface="Arial" panose="020B0604020202020204" pitchFamily="34" charset="0"/>
              <a:buChar char="•"/>
            </a:pPr>
            <a:r>
              <a:rPr lang="en-US" sz="1200"/>
              <a:t>post-award administration of research grants and contracts, supporting basic, clinical, and translational health research in Liberia</a:t>
            </a:r>
          </a:p>
          <a:p>
            <a:pPr marL="342900" indent="-342900">
              <a:spcAft>
                <a:spcPts val="600"/>
              </a:spcAft>
              <a:buFont typeface="Arial" panose="020B0604020202020204" pitchFamily="34" charset="0"/>
              <a:buChar char="•"/>
            </a:pPr>
            <a:r>
              <a:rPr lang="en-US" sz="1200"/>
              <a:t>training ULCHS faculty, staff and students on relevant pre- and post-award skills</a:t>
            </a:r>
            <a:endParaRPr lang="en-US"/>
          </a:p>
        </p:txBody>
      </p:sp>
      <p:sp>
        <p:nvSpPr>
          <p:cNvPr id="4" name="Slide Number Placeholder 3"/>
          <p:cNvSpPr>
            <a:spLocks noGrp="1"/>
          </p:cNvSpPr>
          <p:nvPr>
            <p:ph type="sldNum" sz="quarter" idx="5"/>
          </p:nvPr>
        </p:nvSpPr>
        <p:spPr/>
        <p:txBody>
          <a:bodyPr/>
          <a:lstStyle/>
          <a:p>
            <a:fld id="{053782AE-3131-4E71-8BCA-AE267A2EE6E4}" type="slidenum">
              <a:rPr lang="en-US" smtClean="0"/>
              <a:t>3</a:t>
            </a:fld>
            <a:endParaRPr lang="en-US"/>
          </a:p>
        </p:txBody>
      </p:sp>
    </p:spTree>
    <p:extLst>
      <p:ext uri="{BB962C8B-B14F-4D97-AF65-F5344CB8AC3E}">
        <p14:creationId xmlns:p14="http://schemas.microsoft.com/office/powerpoint/2010/main" val="3450263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600"/>
              </a:spcAft>
              <a:buFont typeface="Arial" panose="020B0604020202020204" pitchFamily="34" charset="0"/>
              <a:buNone/>
            </a:pPr>
            <a:r>
              <a:rPr lang="en-US" sz="1200">
                <a:solidFill>
                  <a:schemeClr val="accent1">
                    <a:lumMod val="50000"/>
                  </a:schemeClr>
                </a:solidFill>
              </a:rPr>
              <a:t>EDMUND</a:t>
            </a:r>
          </a:p>
          <a:p>
            <a:pPr marL="342900" indent="-342900">
              <a:spcAft>
                <a:spcPts val="600"/>
              </a:spcAft>
              <a:buFont typeface="Arial" panose="020B0604020202020204" pitchFamily="34" charset="0"/>
              <a:buChar char="•"/>
            </a:pPr>
            <a:r>
              <a:rPr lang="en-US" sz="1200">
                <a:solidFill>
                  <a:schemeClr val="accent1">
                    <a:lumMod val="50000"/>
                  </a:schemeClr>
                </a:solidFill>
              </a:rPr>
              <a:t>The OSRS office officially opened in </a:t>
            </a:r>
            <a:r>
              <a:rPr lang="en-US" sz="1200" b="1">
                <a:solidFill>
                  <a:schemeClr val="accent1">
                    <a:lumMod val="50000"/>
                  </a:schemeClr>
                </a:solidFill>
                <a:highlight>
                  <a:srgbClr val="FFFF00"/>
                </a:highlight>
              </a:rPr>
              <a:t>June 2021 </a:t>
            </a:r>
            <a:r>
              <a:rPr lang="en-US" sz="1200">
                <a:solidFill>
                  <a:schemeClr val="accent1">
                    <a:lumMod val="50000"/>
                  </a:schemeClr>
                </a:solidFill>
              </a:rPr>
              <a:t>and operates within the ULCHS as a Research Administration Office</a:t>
            </a:r>
          </a:p>
          <a:p>
            <a:pPr marL="342900" indent="-342900">
              <a:spcAft>
                <a:spcPts val="600"/>
              </a:spcAft>
              <a:buFont typeface="Arial" panose="020B0604020202020204" pitchFamily="34" charset="0"/>
              <a:buChar char="•"/>
            </a:pPr>
            <a:r>
              <a:rPr lang="en-US" sz="1200">
                <a:solidFill>
                  <a:schemeClr val="accent1">
                    <a:lumMod val="50000"/>
                  </a:schemeClr>
                </a:solidFill>
              </a:rPr>
              <a:t>OSRS team participated in extensive grant management training with Vanderbilt University Medical Center, highlighting pre- and post-award grant and research administration areas.</a:t>
            </a:r>
          </a:p>
          <a:p>
            <a:pPr marL="342900" indent="-342900">
              <a:spcAft>
                <a:spcPts val="600"/>
              </a:spcAft>
              <a:buFont typeface="Arial" panose="020B0604020202020204" pitchFamily="34" charset="0"/>
              <a:buChar char="•"/>
            </a:pPr>
            <a:r>
              <a:rPr lang="en-US" sz="1200">
                <a:solidFill>
                  <a:schemeClr val="accent1">
                    <a:lumMod val="50000"/>
                  </a:schemeClr>
                </a:solidFill>
              </a:rPr>
              <a:t>Training encompassed ~5 months of hybrid learning both virtually and in-person.</a:t>
            </a:r>
          </a:p>
          <a:p>
            <a:pPr marL="342900" indent="-342900">
              <a:spcAft>
                <a:spcPts val="600"/>
              </a:spcAft>
              <a:buFont typeface="Arial" panose="020B0604020202020204" pitchFamily="34" charset="0"/>
              <a:buChar char="•"/>
            </a:pPr>
            <a:r>
              <a:rPr lang="en-US" sz="1200">
                <a:solidFill>
                  <a:schemeClr val="accent1">
                    <a:lumMod val="50000"/>
                  </a:schemeClr>
                </a:solidFill>
              </a:rPr>
              <a:t>ULCHS OSRS is now a member of the Society of Research Administrators International and the Grant Administration International Network</a:t>
            </a:r>
            <a:endParaRPr lang="en-US"/>
          </a:p>
        </p:txBody>
      </p:sp>
      <p:sp>
        <p:nvSpPr>
          <p:cNvPr id="4" name="Slide Number Placeholder 3"/>
          <p:cNvSpPr>
            <a:spLocks noGrp="1"/>
          </p:cNvSpPr>
          <p:nvPr>
            <p:ph type="sldNum" sz="quarter" idx="5"/>
          </p:nvPr>
        </p:nvSpPr>
        <p:spPr/>
        <p:txBody>
          <a:bodyPr/>
          <a:lstStyle/>
          <a:p>
            <a:fld id="{053782AE-3131-4E71-8BCA-AE267A2EE6E4}" type="slidenum">
              <a:rPr lang="en-US" smtClean="0"/>
              <a:t>4</a:t>
            </a:fld>
            <a:endParaRPr lang="en-US"/>
          </a:p>
        </p:txBody>
      </p:sp>
    </p:spTree>
    <p:extLst>
      <p:ext uri="{BB962C8B-B14F-4D97-AF65-F5344CB8AC3E}">
        <p14:creationId xmlns:p14="http://schemas.microsoft.com/office/powerpoint/2010/main" val="3106989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EDMUND</a:t>
            </a:r>
          </a:p>
          <a:p>
            <a:r>
              <a:rPr lang="en-US"/>
              <a:t>Here you have our full OSRS team.</a:t>
            </a:r>
          </a:p>
          <a:p>
            <a:endParaRPr lang="en-US"/>
          </a:p>
          <a:p>
            <a:r>
              <a:rPr lang="en-US"/>
              <a:t>In the photo from right, you see the OSRS Director, Mr. Edmund </a:t>
            </a:r>
            <a:r>
              <a:rPr lang="en-US" err="1"/>
              <a:t>Manston</a:t>
            </a:r>
            <a:r>
              <a:rPr lang="en-US"/>
              <a:t>, the Pre-award Office, Mr. Emmanuel </a:t>
            </a:r>
            <a:r>
              <a:rPr lang="en-US" err="1"/>
              <a:t>Togba</a:t>
            </a:r>
            <a:r>
              <a:rPr lang="en-US"/>
              <a:t>, and the Post-award Officer, Ms. Josephine </a:t>
            </a:r>
            <a:r>
              <a:rPr lang="en-US" err="1"/>
              <a:t>Theoway</a:t>
            </a:r>
            <a:r>
              <a:rPr lang="en-US"/>
              <a:t>.</a:t>
            </a:r>
          </a:p>
        </p:txBody>
      </p:sp>
      <p:sp>
        <p:nvSpPr>
          <p:cNvPr id="4" name="Slide Number Placeholder 3"/>
          <p:cNvSpPr>
            <a:spLocks noGrp="1"/>
          </p:cNvSpPr>
          <p:nvPr>
            <p:ph type="sldNum" sz="quarter" idx="5"/>
          </p:nvPr>
        </p:nvSpPr>
        <p:spPr/>
        <p:txBody>
          <a:bodyPr/>
          <a:lstStyle/>
          <a:p>
            <a:fld id="{053782AE-3131-4E71-8BCA-AE267A2EE6E4}" type="slidenum">
              <a:rPr lang="en-US" smtClean="0"/>
              <a:t>5</a:t>
            </a:fld>
            <a:endParaRPr lang="en-US"/>
          </a:p>
        </p:txBody>
      </p:sp>
    </p:spTree>
    <p:extLst>
      <p:ext uri="{BB962C8B-B14F-4D97-AF65-F5344CB8AC3E}">
        <p14:creationId xmlns:p14="http://schemas.microsoft.com/office/powerpoint/2010/main" val="3869741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0" kern="0">
                <a:solidFill>
                  <a:srgbClr val="000000"/>
                </a:solidFill>
                <a:effectLst/>
                <a:latin typeface="Times New Roman" panose="02020603050405020304" pitchFamily="18" charset="0"/>
              </a:rPr>
              <a:t>JOSEPHINE</a:t>
            </a:r>
          </a:p>
          <a:p>
            <a:pPr marL="0" indent="0">
              <a:buNone/>
            </a:pPr>
            <a:r>
              <a:rPr lang="en-US" sz="1200" b="0" kern="0">
                <a:solidFill>
                  <a:srgbClr val="000000"/>
                </a:solidFill>
                <a:effectLst/>
                <a:latin typeface="Times New Roman" panose="02020603050405020304" pitchFamily="18" charset="0"/>
              </a:rPr>
              <a:t>Last year one of our BRIDGE-U partners conducted a 231- question Needs Assessment survey (completed by various ULCHS team members) to gauge where things stand in relation to research and grant administration capabilities.</a:t>
            </a:r>
          </a:p>
          <a:p>
            <a:pPr marL="0" indent="0">
              <a:buNone/>
            </a:pPr>
            <a:endParaRPr lang="en-US" sz="1200" b="0" kern="0">
              <a:solidFill>
                <a:srgbClr val="000000"/>
              </a:solidFill>
              <a:effectLst/>
              <a:latin typeface="Times New Roman" panose="02020603050405020304" pitchFamily="18" charset="0"/>
            </a:endParaRPr>
          </a:p>
          <a:p>
            <a:pPr marL="0" indent="0">
              <a:buNone/>
            </a:pPr>
            <a:r>
              <a:rPr lang="en-US" sz="1200" b="0" kern="0">
                <a:solidFill>
                  <a:srgbClr val="000000"/>
                </a:solidFill>
                <a:effectLst/>
                <a:latin typeface="Times New Roman" panose="02020603050405020304" pitchFamily="18" charset="0"/>
              </a:rPr>
              <a:t>Based on those results, a Gap Analysis Report was recently drafted which outlines existing strengths of ULCHS as well as areas that needs improvement within the 4 key areas of the assessment: </a:t>
            </a:r>
          </a:p>
          <a:p>
            <a:pPr marL="171450" indent="-171450">
              <a:buFont typeface="Arial" panose="020B0604020202020204" pitchFamily="34" charset="0"/>
              <a:buChar char="•"/>
            </a:pPr>
            <a:r>
              <a:rPr lang="en-US" sz="1200" b="0" kern="0">
                <a:solidFill>
                  <a:srgbClr val="000000"/>
                </a:solidFill>
                <a:effectLst/>
                <a:latin typeface="Times New Roman" panose="02020603050405020304" pitchFamily="18" charset="0"/>
              </a:rPr>
              <a:t>General Partner Information</a:t>
            </a:r>
          </a:p>
          <a:p>
            <a:pPr marL="171450" indent="-171450">
              <a:buFont typeface="Arial" panose="020B0604020202020204" pitchFamily="34" charset="0"/>
              <a:buChar char="•"/>
            </a:pPr>
            <a:r>
              <a:rPr lang="en-US" sz="1200" b="0" kern="0">
                <a:solidFill>
                  <a:srgbClr val="000000"/>
                </a:solidFill>
                <a:effectLst/>
                <a:latin typeface="Times New Roman" panose="02020603050405020304" pitchFamily="18" charset="0"/>
              </a:rPr>
              <a:t>Pre-award Support &amp; Systems</a:t>
            </a:r>
          </a:p>
          <a:p>
            <a:pPr marL="171450" indent="-171450">
              <a:buFont typeface="Arial" panose="020B0604020202020204" pitchFamily="34" charset="0"/>
              <a:buChar char="•"/>
            </a:pPr>
            <a:r>
              <a:rPr lang="en-US" sz="1200" b="0" kern="0">
                <a:solidFill>
                  <a:srgbClr val="000000"/>
                </a:solidFill>
                <a:effectLst/>
                <a:latin typeface="Times New Roman" panose="02020603050405020304" pitchFamily="18" charset="0"/>
              </a:rPr>
              <a:t>Post-award Support &amp; Systems </a:t>
            </a:r>
          </a:p>
          <a:p>
            <a:pPr marL="171450" indent="-171450">
              <a:buFont typeface="Arial" panose="020B0604020202020204" pitchFamily="34" charset="0"/>
              <a:buChar char="•"/>
            </a:pPr>
            <a:r>
              <a:rPr lang="en-US" sz="1200" b="0" kern="0">
                <a:solidFill>
                  <a:srgbClr val="000000"/>
                </a:solidFill>
                <a:effectLst/>
                <a:latin typeface="Times New Roman" panose="02020603050405020304" pitchFamily="18" charset="0"/>
              </a:rPr>
              <a:t>Team Management</a:t>
            </a:r>
          </a:p>
          <a:p>
            <a:pPr marL="171450" indent="-171450">
              <a:buFont typeface="Arial" panose="020B0604020202020204" pitchFamily="34" charset="0"/>
              <a:buChar char="•"/>
            </a:pPr>
            <a:endParaRPr lang="en-US" sz="1200" b="0" kern="0">
              <a:solidFill>
                <a:srgbClr val="000000"/>
              </a:solidFill>
              <a:effectLst/>
              <a:latin typeface="Times New Roman" panose="02020603050405020304" pitchFamily="18" charset="0"/>
            </a:endParaRPr>
          </a:p>
          <a:p>
            <a:pPr marL="0" indent="0">
              <a:buFont typeface="Arial" panose="020B0604020202020204" pitchFamily="34" charset="0"/>
              <a:buNone/>
            </a:pPr>
            <a:r>
              <a:rPr lang="en-US" sz="1200" b="0" kern="0">
                <a:solidFill>
                  <a:srgbClr val="000000"/>
                </a:solidFill>
                <a:effectLst/>
                <a:latin typeface="Times New Roman" panose="02020603050405020304" pitchFamily="18" charset="0"/>
              </a:rPr>
              <a:t>We’re pleased to report that overall, ULCHS already excelled or had sufficient results in 66% of the defined assessment areas, 24% had low priority issues, and only 10% of items had high priority gaps that we’re already addressing.</a:t>
            </a:r>
          </a:p>
          <a:p>
            <a:pPr marL="0" indent="0">
              <a:buFont typeface="Arial" panose="020B0604020202020204" pitchFamily="34" charset="0"/>
              <a:buNone/>
            </a:pPr>
            <a:r>
              <a:rPr lang="en-US" sz="1200" b="0" kern="0">
                <a:solidFill>
                  <a:srgbClr val="000000"/>
                </a:solidFill>
                <a:effectLst/>
                <a:latin typeface="Times New Roman" panose="02020603050405020304" pitchFamily="18" charset="0"/>
              </a:rPr>
              <a:t>The team is already working on measures to address the high priority gaps identified in the report, and we look forward making our office as strong as it can be. </a:t>
            </a:r>
            <a:r>
              <a:rPr lang="en-US" sz="1200" b="1" kern="0">
                <a:solidFill>
                  <a:srgbClr val="000000"/>
                </a:solidFill>
                <a:effectLst/>
                <a:latin typeface="Times New Roman" panose="02020603050405020304" pitchFamily="18" charset="0"/>
              </a:rPr>
              <a:t>The first of which includes a formal Single Audit that is underway with an external auditor.</a:t>
            </a:r>
          </a:p>
          <a:p>
            <a:pPr marL="0" indent="0">
              <a:buFont typeface="Arial" panose="020B0604020202020204" pitchFamily="34" charset="0"/>
              <a:buNone/>
            </a:pPr>
            <a:r>
              <a:rPr lang="en-US" sz="1200" b="0" kern="0">
                <a:solidFill>
                  <a:srgbClr val="000000"/>
                </a:solidFill>
                <a:effectLst/>
                <a:latin typeface="Times New Roman" panose="02020603050405020304" pitchFamily="18" charset="0"/>
              </a:rPr>
              <a:t>*Gap analysis report results available upon request.</a:t>
            </a:r>
          </a:p>
        </p:txBody>
      </p:sp>
      <p:sp>
        <p:nvSpPr>
          <p:cNvPr id="4" name="Slide Number Placeholder 3"/>
          <p:cNvSpPr>
            <a:spLocks noGrp="1"/>
          </p:cNvSpPr>
          <p:nvPr>
            <p:ph type="sldNum" sz="quarter" idx="5"/>
          </p:nvPr>
        </p:nvSpPr>
        <p:spPr/>
        <p:txBody>
          <a:bodyPr/>
          <a:lstStyle/>
          <a:p>
            <a:fld id="{053782AE-3131-4E71-8BCA-AE267A2EE6E4}" type="slidenum">
              <a:rPr lang="en-US" smtClean="0"/>
              <a:t>6</a:t>
            </a:fld>
            <a:endParaRPr lang="en-US"/>
          </a:p>
        </p:txBody>
      </p:sp>
    </p:spTree>
    <p:extLst>
      <p:ext uri="{BB962C8B-B14F-4D97-AF65-F5344CB8AC3E}">
        <p14:creationId xmlns:p14="http://schemas.microsoft.com/office/powerpoint/2010/main" val="1699813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0" kern="0">
                <a:solidFill>
                  <a:srgbClr val="000000"/>
                </a:solidFill>
                <a:effectLst/>
                <a:latin typeface="Times New Roman" panose="02020603050405020304" pitchFamily="18" charset="0"/>
              </a:rPr>
              <a:t>JOSEPHINE</a:t>
            </a:r>
          </a:p>
          <a:p>
            <a:pPr marL="0" indent="0">
              <a:buNone/>
            </a:pPr>
            <a:r>
              <a:rPr lang="en-US" sz="1200" b="0" kern="0">
                <a:solidFill>
                  <a:srgbClr val="000000"/>
                </a:solidFill>
                <a:effectLst/>
                <a:latin typeface="Times New Roman" panose="02020603050405020304" pitchFamily="18" charset="0"/>
              </a:rPr>
              <a:t>Last year one of our BRIDGE-U partners conducted a 231- question Needs Assessment survey (completed by various ULCHS team members) to gauge where things stand in relation to research and grant administration capabilities.</a:t>
            </a:r>
          </a:p>
          <a:p>
            <a:pPr marL="0" indent="0">
              <a:buNone/>
            </a:pPr>
            <a:endParaRPr lang="en-US" sz="1200" b="0" kern="0">
              <a:solidFill>
                <a:srgbClr val="000000"/>
              </a:solidFill>
              <a:effectLst/>
              <a:latin typeface="Times New Roman" panose="02020603050405020304" pitchFamily="18" charset="0"/>
            </a:endParaRPr>
          </a:p>
          <a:p>
            <a:pPr marL="0" indent="0">
              <a:buNone/>
            </a:pPr>
            <a:r>
              <a:rPr lang="en-US" sz="1200" b="0" kern="0">
                <a:solidFill>
                  <a:srgbClr val="000000"/>
                </a:solidFill>
                <a:effectLst/>
                <a:latin typeface="Times New Roman" panose="02020603050405020304" pitchFamily="18" charset="0"/>
              </a:rPr>
              <a:t>Based on those results, a Gap Analysis Report was recently drafted which outlines existing strengths of ULCHS as well as areas that needs improvement within the 4 key areas of the assessment: </a:t>
            </a:r>
          </a:p>
          <a:p>
            <a:pPr marL="171450" indent="-171450">
              <a:buFont typeface="Arial" panose="020B0604020202020204" pitchFamily="34" charset="0"/>
              <a:buChar char="•"/>
            </a:pPr>
            <a:r>
              <a:rPr lang="en-US" sz="1200" b="0" kern="0">
                <a:solidFill>
                  <a:srgbClr val="000000"/>
                </a:solidFill>
                <a:effectLst/>
                <a:latin typeface="Times New Roman" panose="02020603050405020304" pitchFamily="18" charset="0"/>
              </a:rPr>
              <a:t>General Partner Information</a:t>
            </a:r>
          </a:p>
          <a:p>
            <a:pPr marL="171450" indent="-171450">
              <a:buFont typeface="Arial" panose="020B0604020202020204" pitchFamily="34" charset="0"/>
              <a:buChar char="•"/>
            </a:pPr>
            <a:r>
              <a:rPr lang="en-US" sz="1200" b="0" kern="0">
                <a:solidFill>
                  <a:srgbClr val="000000"/>
                </a:solidFill>
                <a:effectLst/>
                <a:latin typeface="Times New Roman" panose="02020603050405020304" pitchFamily="18" charset="0"/>
              </a:rPr>
              <a:t>Pre-award Support &amp; Systems</a:t>
            </a:r>
          </a:p>
          <a:p>
            <a:pPr marL="171450" indent="-171450">
              <a:buFont typeface="Arial" panose="020B0604020202020204" pitchFamily="34" charset="0"/>
              <a:buChar char="•"/>
            </a:pPr>
            <a:r>
              <a:rPr lang="en-US" sz="1200" b="0" kern="0">
                <a:solidFill>
                  <a:srgbClr val="000000"/>
                </a:solidFill>
                <a:effectLst/>
                <a:latin typeface="Times New Roman" panose="02020603050405020304" pitchFamily="18" charset="0"/>
              </a:rPr>
              <a:t>Post-award Support &amp; Systems </a:t>
            </a:r>
          </a:p>
          <a:p>
            <a:pPr marL="171450" indent="-171450">
              <a:buFont typeface="Arial" panose="020B0604020202020204" pitchFamily="34" charset="0"/>
              <a:buChar char="•"/>
            </a:pPr>
            <a:r>
              <a:rPr lang="en-US" sz="1200" b="0" kern="0">
                <a:solidFill>
                  <a:srgbClr val="000000"/>
                </a:solidFill>
                <a:effectLst/>
                <a:latin typeface="Times New Roman" panose="02020603050405020304" pitchFamily="18" charset="0"/>
              </a:rPr>
              <a:t>Team Management</a:t>
            </a:r>
          </a:p>
          <a:p>
            <a:pPr marL="171450" indent="-171450">
              <a:buFont typeface="Arial" panose="020B0604020202020204" pitchFamily="34" charset="0"/>
              <a:buChar char="•"/>
            </a:pPr>
            <a:endParaRPr lang="en-US" sz="1200" b="0" kern="0">
              <a:solidFill>
                <a:srgbClr val="000000"/>
              </a:solidFill>
              <a:effectLst/>
              <a:latin typeface="Times New Roman" panose="02020603050405020304" pitchFamily="18" charset="0"/>
            </a:endParaRPr>
          </a:p>
          <a:p>
            <a:pPr marL="0" indent="0">
              <a:buFont typeface="Arial" panose="020B0604020202020204" pitchFamily="34" charset="0"/>
              <a:buNone/>
            </a:pPr>
            <a:r>
              <a:rPr lang="en-US" sz="1200" b="0" kern="0">
                <a:solidFill>
                  <a:srgbClr val="000000"/>
                </a:solidFill>
                <a:effectLst/>
                <a:latin typeface="Times New Roman" panose="02020603050405020304" pitchFamily="18" charset="0"/>
              </a:rPr>
              <a:t>We’re pleased to report that overall, ULCHS already excelled or had sufficient results in 66% of the defined assessment areas, 24% had low priority issues, and only 10% of items had high priority gaps that we’re already addressing.</a:t>
            </a:r>
          </a:p>
          <a:p>
            <a:pPr marL="0" indent="0">
              <a:buFont typeface="Arial" panose="020B0604020202020204" pitchFamily="34" charset="0"/>
              <a:buNone/>
            </a:pPr>
            <a:r>
              <a:rPr lang="en-US" sz="1200" b="0" kern="0">
                <a:solidFill>
                  <a:srgbClr val="000000"/>
                </a:solidFill>
                <a:effectLst/>
                <a:latin typeface="Times New Roman" panose="02020603050405020304" pitchFamily="18" charset="0"/>
              </a:rPr>
              <a:t>The team is already working on measures to address the high priority gaps identified in the report, and we look forward making our office as strong as it can be. </a:t>
            </a:r>
            <a:r>
              <a:rPr lang="en-US" sz="1200" b="1" kern="0">
                <a:solidFill>
                  <a:srgbClr val="000000"/>
                </a:solidFill>
                <a:effectLst/>
                <a:latin typeface="Times New Roman" panose="02020603050405020304" pitchFamily="18" charset="0"/>
              </a:rPr>
              <a:t>The first of which includes a formal Single Audit that is underway with an external auditor.</a:t>
            </a:r>
          </a:p>
          <a:p>
            <a:pPr marL="0" indent="0">
              <a:buFont typeface="Arial" panose="020B0604020202020204" pitchFamily="34" charset="0"/>
              <a:buNone/>
            </a:pPr>
            <a:r>
              <a:rPr lang="en-US" sz="1200" b="0" kern="0">
                <a:solidFill>
                  <a:srgbClr val="000000"/>
                </a:solidFill>
                <a:effectLst/>
                <a:latin typeface="Times New Roman" panose="02020603050405020304" pitchFamily="18" charset="0"/>
              </a:rPr>
              <a:t>*Gap analysis report results available upon request.</a:t>
            </a:r>
          </a:p>
        </p:txBody>
      </p:sp>
      <p:sp>
        <p:nvSpPr>
          <p:cNvPr id="4" name="Slide Number Placeholder 3"/>
          <p:cNvSpPr>
            <a:spLocks noGrp="1"/>
          </p:cNvSpPr>
          <p:nvPr>
            <p:ph type="sldNum" sz="quarter" idx="5"/>
          </p:nvPr>
        </p:nvSpPr>
        <p:spPr/>
        <p:txBody>
          <a:bodyPr/>
          <a:lstStyle/>
          <a:p>
            <a:fld id="{053782AE-3131-4E71-8BCA-AE267A2EE6E4}" type="slidenum">
              <a:rPr lang="en-US" smtClean="0"/>
              <a:t>7</a:t>
            </a:fld>
            <a:endParaRPr lang="en-US"/>
          </a:p>
        </p:txBody>
      </p:sp>
    </p:spTree>
    <p:extLst>
      <p:ext uri="{BB962C8B-B14F-4D97-AF65-F5344CB8AC3E}">
        <p14:creationId xmlns:p14="http://schemas.microsoft.com/office/powerpoint/2010/main" val="3063734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solidFill>
                  <a:schemeClr val="tx1"/>
                </a:solidFill>
                <a:latin typeface="Times New Roman" panose="02020603050405020304" pitchFamily="18" charset="0"/>
                <a:cs typeface="Times New Roman" panose="02020603050405020304" pitchFamily="18" charset="0"/>
              </a:rPr>
              <a:t>EDMUND</a:t>
            </a:r>
          </a:p>
          <a:p>
            <a:pPr algn="just"/>
            <a:r>
              <a:rPr lang="en-US" dirty="0">
                <a:solidFill>
                  <a:schemeClr val="tx1"/>
                </a:solidFill>
                <a:latin typeface="Times New Roman" panose="02020603050405020304" pitchFamily="18" charset="0"/>
                <a:cs typeface="Times New Roman" panose="02020603050405020304" pitchFamily="18" charset="0"/>
              </a:rPr>
              <a:t>Barbara and the OFS team shared this slide already in their presentation, but we share it again here to note that our team is already involved in the management of several active grants, and we supported the application/ contracting process for some of the newer funding as well.</a:t>
            </a:r>
          </a:p>
          <a:p>
            <a:pPr algn="just"/>
            <a:endParaRPr lang="en-US" dirty="0">
              <a:solidFill>
                <a:schemeClr val="tx1"/>
              </a:solidFill>
              <a:latin typeface="Times New Roman" panose="02020603050405020304" pitchFamily="18" charset="0"/>
              <a:cs typeface="Times New Roman" panose="02020603050405020304" pitchFamily="18" charset="0"/>
            </a:endParaRPr>
          </a:p>
          <a:p>
            <a:pPr algn="just"/>
            <a:r>
              <a:rPr lang="en-US" dirty="0">
                <a:solidFill>
                  <a:schemeClr val="tx1"/>
                </a:solidFill>
                <a:latin typeface="Times New Roman" panose="02020603050405020304" pitchFamily="18" charset="0"/>
                <a:cs typeface="Times New Roman" panose="02020603050405020304" pitchFamily="18" charset="0"/>
              </a:rPr>
              <a:t>As you may have noted, the ULCHS’s total grant portfolio in terms of value as of November 9, 2022, is </a:t>
            </a:r>
            <a:r>
              <a:rPr lang="en-US" b="1" dirty="0">
                <a:solidFill>
                  <a:schemeClr val="tx1"/>
                </a:solidFill>
                <a:latin typeface="Times New Roman" panose="02020603050405020304" pitchFamily="18" charset="0"/>
                <a:cs typeface="Times New Roman" panose="02020603050405020304" pitchFamily="18" charset="0"/>
              </a:rPr>
              <a:t>US$13,432,167.27.</a:t>
            </a:r>
          </a:p>
          <a:p>
            <a:pPr algn="just"/>
            <a:endParaRPr lang="en-US" b="1" dirty="0">
              <a:solidFill>
                <a:schemeClr val="tx1"/>
              </a:solidFill>
              <a:latin typeface="Times New Roman" panose="02020603050405020304" pitchFamily="18" charset="0"/>
              <a:cs typeface="Times New Roman" panose="02020603050405020304" pitchFamily="18" charset="0"/>
            </a:endParaRPr>
          </a:p>
          <a:p>
            <a:pPr algn="just"/>
            <a:r>
              <a:rPr lang="en-US" b="0" dirty="0">
                <a:solidFill>
                  <a:schemeClr val="tx1"/>
                </a:solidFill>
                <a:latin typeface="Times New Roman" panose="02020603050405020304" pitchFamily="18" charset="0"/>
                <a:cs typeface="Times New Roman" panose="02020603050405020304" pitchFamily="18" charset="0"/>
              </a:rPr>
              <a:t>This amount includes both active grants and anticipated funding through awards received but not yet obligated as well as one grant that recently closed.</a:t>
            </a:r>
          </a:p>
          <a:p>
            <a:pPr algn="just"/>
            <a:endParaRPr lang="en-US" dirty="0">
              <a:solidFill>
                <a:schemeClr val="tx1"/>
              </a:solidFill>
              <a:latin typeface="Times New Roman" panose="02020603050405020304" pitchFamily="18" charset="0"/>
              <a:cs typeface="Times New Roman" panose="02020603050405020304" pitchFamily="18" charset="0"/>
            </a:endParaRPr>
          </a:p>
          <a:p>
            <a:pPr algn="just"/>
            <a:r>
              <a:rPr lang="en-US" dirty="0">
                <a:solidFill>
                  <a:schemeClr val="tx1"/>
                </a:solidFill>
                <a:latin typeface="Times New Roman" panose="02020603050405020304" pitchFamily="18" charset="0"/>
                <a:cs typeface="Times New Roman" panose="02020603050405020304" pitchFamily="18" charset="0"/>
              </a:rPr>
              <a:t>As you can see here in the bright green section, 59% of that total portfolio lies in active grant funding currently obligated to ULCHS.</a:t>
            </a:r>
          </a:p>
          <a:p>
            <a:endParaRPr lang="en-US" dirty="0"/>
          </a:p>
        </p:txBody>
      </p:sp>
      <p:sp>
        <p:nvSpPr>
          <p:cNvPr id="4" name="Slide Number Placeholder 3"/>
          <p:cNvSpPr>
            <a:spLocks noGrp="1"/>
          </p:cNvSpPr>
          <p:nvPr>
            <p:ph type="sldNum" sz="quarter" idx="5"/>
          </p:nvPr>
        </p:nvSpPr>
        <p:spPr/>
        <p:txBody>
          <a:bodyPr/>
          <a:lstStyle/>
          <a:p>
            <a:fld id="{053782AE-3131-4E71-8BCA-AE267A2EE6E4}" type="slidenum">
              <a:rPr lang="en-US" smtClean="0"/>
              <a:t>8</a:t>
            </a:fld>
            <a:endParaRPr lang="en-US" dirty="0"/>
          </a:p>
        </p:txBody>
      </p:sp>
    </p:spTree>
    <p:extLst>
      <p:ext uri="{BB962C8B-B14F-4D97-AF65-F5344CB8AC3E}">
        <p14:creationId xmlns:p14="http://schemas.microsoft.com/office/powerpoint/2010/main" val="2198728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EDMUND</a:t>
            </a:r>
          </a:p>
          <a:p>
            <a:r>
              <a:rPr lang="en-US" dirty="0"/>
              <a:t>As mentioned, our portfolio includes the donors listed here.</a:t>
            </a:r>
          </a:p>
          <a:p>
            <a:endParaRPr lang="en-US" dirty="0"/>
          </a:p>
          <a:p>
            <a:r>
              <a:rPr lang="en-US" dirty="0"/>
              <a:t>$ figures here are active/committed funds, and everything in blue represents funds subcontracted directly to ULCHS (and the red sections indicate where a third-party entity was in place).</a:t>
            </a:r>
          </a:p>
        </p:txBody>
      </p:sp>
      <p:sp>
        <p:nvSpPr>
          <p:cNvPr id="4" name="Slide Number Placeholder 3"/>
          <p:cNvSpPr>
            <a:spLocks noGrp="1"/>
          </p:cNvSpPr>
          <p:nvPr>
            <p:ph type="sldNum" sz="quarter" idx="5"/>
          </p:nvPr>
        </p:nvSpPr>
        <p:spPr/>
        <p:txBody>
          <a:bodyPr/>
          <a:lstStyle/>
          <a:p>
            <a:fld id="{053782AE-3131-4E71-8BCA-AE267A2EE6E4}" type="slidenum">
              <a:rPr lang="en-US" smtClean="0"/>
              <a:t>9</a:t>
            </a:fld>
            <a:endParaRPr lang="en-US" dirty="0"/>
          </a:p>
        </p:txBody>
      </p:sp>
    </p:spTree>
    <p:extLst>
      <p:ext uri="{BB962C8B-B14F-4D97-AF65-F5344CB8AC3E}">
        <p14:creationId xmlns:p14="http://schemas.microsoft.com/office/powerpoint/2010/main" val="9843192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7F9CBDDC-2773-44D2-9759-A285E48FD336}"/>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0886491" y="353283"/>
            <a:ext cx="1080498" cy="113385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C70BE8F4-716E-4427-9897-AA10A14D3F9D}"/>
              </a:ext>
            </a:extLst>
          </p:cNvPr>
          <p:cNvSpPr/>
          <p:nvPr userDrawn="1"/>
        </p:nvSpPr>
        <p:spPr>
          <a:xfrm>
            <a:off x="0" y="1847342"/>
            <a:ext cx="12192000" cy="3398425"/>
          </a:xfrm>
          <a:prstGeom prst="rect">
            <a:avLst/>
          </a:prstGeom>
          <a:solidFill>
            <a:srgbClr val="0A0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 name="Title 1">
            <a:extLst>
              <a:ext uri="{FF2B5EF4-FFF2-40B4-BE49-F238E27FC236}">
                <a16:creationId xmlns:a16="http://schemas.microsoft.com/office/drawing/2014/main" id="{D889327E-4604-4B70-B319-65A19DD275D7}"/>
              </a:ext>
            </a:extLst>
          </p:cNvPr>
          <p:cNvSpPr>
            <a:spLocks noGrp="1"/>
          </p:cNvSpPr>
          <p:nvPr>
            <p:ph type="ctrTitle" hasCustomPrompt="1"/>
          </p:nvPr>
        </p:nvSpPr>
        <p:spPr>
          <a:xfrm>
            <a:off x="501748" y="1847342"/>
            <a:ext cx="11188504" cy="2407024"/>
          </a:xfrm>
        </p:spPr>
        <p:txBody>
          <a:bodyPr anchor="ctr" anchorCtr="0"/>
          <a:lstStyle>
            <a:lvl1pPr algn="ctr">
              <a:defRPr sz="6000" b="1">
                <a:solidFill>
                  <a:schemeClr val="bg1"/>
                </a:solidFill>
              </a:defRPr>
            </a:lvl1pPr>
          </a:lstStyle>
          <a:p>
            <a:r>
              <a:rPr lang="en-US"/>
              <a:t>Title</a:t>
            </a:r>
          </a:p>
        </p:txBody>
      </p:sp>
      <p:sp>
        <p:nvSpPr>
          <p:cNvPr id="3" name="Subtitle 2">
            <a:extLst>
              <a:ext uri="{FF2B5EF4-FFF2-40B4-BE49-F238E27FC236}">
                <a16:creationId xmlns:a16="http://schemas.microsoft.com/office/drawing/2014/main" id="{FB84CBF6-D7CA-4CD9-AAE4-1FC4FD220823}"/>
              </a:ext>
            </a:extLst>
          </p:cNvPr>
          <p:cNvSpPr>
            <a:spLocks noGrp="1"/>
          </p:cNvSpPr>
          <p:nvPr>
            <p:ph type="subTitle" idx="1" hasCustomPrompt="1"/>
          </p:nvPr>
        </p:nvSpPr>
        <p:spPr>
          <a:xfrm>
            <a:off x="501748" y="4547937"/>
            <a:ext cx="11188504" cy="697830"/>
          </a:xfrm>
        </p:spPr>
        <p:txBody>
          <a:bodyPr anchor="ctr" anchorCtr="0"/>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 or Author</a:t>
            </a:r>
          </a:p>
        </p:txBody>
      </p:sp>
      <p:sp>
        <p:nvSpPr>
          <p:cNvPr id="7" name="TextBox 6">
            <a:extLst>
              <a:ext uri="{FF2B5EF4-FFF2-40B4-BE49-F238E27FC236}">
                <a16:creationId xmlns:a16="http://schemas.microsoft.com/office/drawing/2014/main" id="{ABBA2531-355C-46D9-8BA8-7F1908CBD223}"/>
              </a:ext>
            </a:extLst>
          </p:cNvPr>
          <p:cNvSpPr txBox="1"/>
          <p:nvPr userDrawn="1"/>
        </p:nvSpPr>
        <p:spPr>
          <a:xfrm>
            <a:off x="0" y="6240419"/>
            <a:ext cx="12192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a:solidFill>
                  <a:srgbClr val="002060"/>
                </a:solidFill>
                <a:latin typeface="Tahoma" panose="020B0604030504040204" pitchFamily="34" charset="0"/>
                <a:ea typeface="Tahoma" panose="020B0604030504040204" pitchFamily="34" charset="0"/>
                <a:cs typeface="Tahoma" panose="020B0604030504040204" pitchFamily="34" charset="0"/>
              </a:rPr>
              <a:t>Univ</a:t>
            </a:r>
          </a:p>
        </p:txBody>
      </p:sp>
    </p:spTree>
    <p:extLst>
      <p:ext uri="{BB962C8B-B14F-4D97-AF65-F5344CB8AC3E}">
        <p14:creationId xmlns:p14="http://schemas.microsoft.com/office/powerpoint/2010/main" val="149481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7E7D3F2-64AB-4327-AC42-E283FE416EBB}"/>
              </a:ext>
            </a:extLst>
          </p:cNvPr>
          <p:cNvSpPr/>
          <p:nvPr userDrawn="1"/>
        </p:nvSpPr>
        <p:spPr>
          <a:xfrm>
            <a:off x="0" y="231459"/>
            <a:ext cx="12192000" cy="1336025"/>
          </a:xfrm>
          <a:prstGeom prst="rect">
            <a:avLst/>
          </a:prstGeom>
          <a:solidFill>
            <a:srgbClr val="0A0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 name="Title 1">
            <a:extLst>
              <a:ext uri="{FF2B5EF4-FFF2-40B4-BE49-F238E27FC236}">
                <a16:creationId xmlns:a16="http://schemas.microsoft.com/office/drawing/2014/main" id="{AD26B238-0E23-4F7D-A6C8-AA67AD49A882}"/>
              </a:ext>
            </a:extLst>
          </p:cNvPr>
          <p:cNvSpPr>
            <a:spLocks noGrp="1"/>
          </p:cNvSpPr>
          <p:nvPr>
            <p:ph type="title"/>
          </p:nvPr>
        </p:nvSpPr>
        <p:spPr/>
        <p:txBody>
          <a:bodyPr/>
          <a:lstStyle>
            <a:lvl1pPr>
              <a:defRPr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A02BC50-ED2E-41C3-B715-588179796126}"/>
              </a:ext>
            </a:extLst>
          </p:cNvPr>
          <p:cNvSpPr>
            <a:spLocks noGrp="1"/>
          </p:cNvSpPr>
          <p:nvPr>
            <p:ph idx="1"/>
          </p:nvPr>
        </p:nvSpPr>
        <p:spPr>
          <a:xfrm>
            <a:off x="384517" y="1698859"/>
            <a:ext cx="11451102" cy="4486236"/>
          </a:xfrm>
        </p:spPr>
        <p:txBody>
          <a:bodyPr/>
          <a:lstStyle>
            <a:lvl1pPr>
              <a:lnSpc>
                <a:spcPct val="100000"/>
              </a:lnSpc>
              <a:defRPr/>
            </a:lvl1pPr>
            <a:lvl2pPr marL="685800" indent="-228600">
              <a:lnSpc>
                <a:spcPct val="100000"/>
              </a:lnSpc>
              <a:buFont typeface="Courier New" panose="02070309020205020404" pitchFamily="49" charset="0"/>
              <a:buChar char="o"/>
              <a:defRPr/>
            </a:lvl2pPr>
            <a:lvl3pPr marL="1143000" indent="-228600">
              <a:lnSpc>
                <a:spcPct val="100000"/>
              </a:lnSpc>
              <a:buFont typeface="Wingdings" panose="05000000000000000000" pitchFamily="2" charset="2"/>
              <a:buChar char="§"/>
              <a:defRPr/>
            </a:lvl3pPr>
            <a:lvl4pPr>
              <a:lnSpc>
                <a:spcPct val="100000"/>
              </a:lnSpc>
              <a:defRPr/>
            </a:lvl4pPr>
            <a:lvl5pPr marL="2057400" indent="-228600">
              <a:lnSpc>
                <a:spcPct val="100000"/>
              </a:lnSpc>
              <a:buFont typeface="Courier New" panose="02070309020205020404" pitchFamily="49" charset="0"/>
              <a:buChar char="o"/>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2">
            <a:extLst>
              <a:ext uri="{FF2B5EF4-FFF2-40B4-BE49-F238E27FC236}">
                <a16:creationId xmlns:a16="http://schemas.microsoft.com/office/drawing/2014/main" id="{0B709EC1-BE29-475F-81D0-C0EF3E45CE39}"/>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1487072" y="6316470"/>
            <a:ext cx="348547" cy="365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7349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19A0E-AAD9-481E-9164-03D4B5B10CC1}"/>
              </a:ext>
            </a:extLst>
          </p:cNvPr>
          <p:cNvSpPr>
            <a:spLocks noGrp="1"/>
          </p:cNvSpPr>
          <p:nvPr>
            <p:ph type="title" hasCustomPrompt="1"/>
          </p:nvPr>
        </p:nvSpPr>
        <p:spPr>
          <a:xfrm>
            <a:off x="384516" y="1709738"/>
            <a:ext cx="11451101" cy="2852737"/>
          </a:xfrm>
        </p:spPr>
        <p:txBody>
          <a:bodyPr anchor="b">
            <a:normAutofit/>
          </a:bodyPr>
          <a:lstStyle>
            <a:lvl1pPr>
              <a:defRPr sz="5400" b="1">
                <a:solidFill>
                  <a:srgbClr val="0A016E"/>
                </a:solidFill>
              </a:defRPr>
            </a:lvl1pPr>
          </a:lstStyle>
          <a:p>
            <a:r>
              <a:rPr lang="en-US"/>
              <a:t>Sub-Section Title</a:t>
            </a:r>
          </a:p>
        </p:txBody>
      </p:sp>
      <p:sp>
        <p:nvSpPr>
          <p:cNvPr id="3" name="Text Placeholder 2">
            <a:extLst>
              <a:ext uri="{FF2B5EF4-FFF2-40B4-BE49-F238E27FC236}">
                <a16:creationId xmlns:a16="http://schemas.microsoft.com/office/drawing/2014/main" id="{3CFF6D9E-647B-4820-AAF0-D4F6CAAA61FF}"/>
              </a:ext>
            </a:extLst>
          </p:cNvPr>
          <p:cNvSpPr>
            <a:spLocks noGrp="1"/>
          </p:cNvSpPr>
          <p:nvPr>
            <p:ph type="body" idx="1" hasCustomPrompt="1"/>
          </p:nvPr>
        </p:nvSpPr>
        <p:spPr>
          <a:xfrm>
            <a:off x="384517" y="4589463"/>
            <a:ext cx="11451100" cy="1500187"/>
          </a:xfrm>
        </p:spPr>
        <p:txBody>
          <a:bodyPr/>
          <a:lstStyle>
            <a:lvl1pPr marL="0" indent="0">
              <a:buNone/>
              <a:defRPr sz="2400">
                <a:solidFill>
                  <a:srgbClr val="0A016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Subtitle or Author</a:t>
            </a:r>
          </a:p>
        </p:txBody>
      </p:sp>
      <p:pic>
        <p:nvPicPr>
          <p:cNvPr id="13" name="Picture 2">
            <a:extLst>
              <a:ext uri="{FF2B5EF4-FFF2-40B4-BE49-F238E27FC236}">
                <a16:creationId xmlns:a16="http://schemas.microsoft.com/office/drawing/2014/main" id="{A9CEF583-658B-46B0-ACC9-1FF90F7680D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1487072" y="6316470"/>
            <a:ext cx="348547" cy="36576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a:extLst>
              <a:ext uri="{FF2B5EF4-FFF2-40B4-BE49-F238E27FC236}">
                <a16:creationId xmlns:a16="http://schemas.microsoft.com/office/drawing/2014/main" id="{BC5EB353-B89D-4D09-9CFA-094D66916177}"/>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84517" y="6319635"/>
            <a:ext cx="1196469" cy="36576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C4A160AB-7400-4FA6-98B2-408DBEE5A467}"/>
              </a:ext>
            </a:extLst>
          </p:cNvPr>
          <p:cNvSpPr txBox="1"/>
          <p:nvPr userDrawn="1"/>
        </p:nvSpPr>
        <p:spPr>
          <a:xfrm>
            <a:off x="384517" y="6333238"/>
            <a:ext cx="11451102"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srgbClr val="002060"/>
                </a:solidFill>
                <a:latin typeface="Tahoma" panose="020B0604030504040204" pitchFamily="34" charset="0"/>
                <a:ea typeface="Tahoma" panose="020B0604030504040204" pitchFamily="34" charset="0"/>
                <a:cs typeface="Tahoma" panose="020B0604030504040204" pitchFamily="34" charset="0"/>
              </a:rPr>
              <a:t>BRIDGE-U: LIBERIA</a:t>
            </a:r>
          </a:p>
        </p:txBody>
      </p:sp>
    </p:spTree>
    <p:extLst>
      <p:ext uri="{BB962C8B-B14F-4D97-AF65-F5344CB8AC3E}">
        <p14:creationId xmlns:p14="http://schemas.microsoft.com/office/powerpoint/2010/main" val="1855689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1C7D033-C0CE-47A1-A1D1-AE1C3161B826}"/>
              </a:ext>
            </a:extLst>
          </p:cNvPr>
          <p:cNvSpPr/>
          <p:nvPr userDrawn="1"/>
        </p:nvSpPr>
        <p:spPr>
          <a:xfrm>
            <a:off x="0" y="228316"/>
            <a:ext cx="12192000" cy="1336025"/>
          </a:xfrm>
          <a:prstGeom prst="rect">
            <a:avLst/>
          </a:prstGeom>
          <a:solidFill>
            <a:srgbClr val="0A0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 name="Title 1">
            <a:extLst>
              <a:ext uri="{FF2B5EF4-FFF2-40B4-BE49-F238E27FC236}">
                <a16:creationId xmlns:a16="http://schemas.microsoft.com/office/drawing/2014/main" id="{85DE5449-038F-479D-807E-1810C7C14F0B}"/>
              </a:ext>
            </a:extLst>
          </p:cNvPr>
          <p:cNvSpPr>
            <a:spLocks noGrp="1"/>
          </p:cNvSpPr>
          <p:nvPr>
            <p:ph type="title"/>
          </p:nvPr>
        </p:nvSpPr>
        <p:spPr/>
        <p:txBody>
          <a:bodyPr/>
          <a:lstStyle>
            <a:lvl1pPr>
              <a:defRPr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9B46CBDE-7DBD-4365-882D-064DBE87D935}"/>
              </a:ext>
            </a:extLst>
          </p:cNvPr>
          <p:cNvSpPr>
            <a:spLocks noGrp="1"/>
          </p:cNvSpPr>
          <p:nvPr>
            <p:ph sz="half" idx="1"/>
          </p:nvPr>
        </p:nvSpPr>
        <p:spPr>
          <a:xfrm>
            <a:off x="370449" y="1669983"/>
            <a:ext cx="5649351" cy="4506980"/>
          </a:xfrm>
        </p:spPr>
        <p:txBody>
          <a:bodyPr/>
          <a:lstStyle>
            <a:lvl1pPr>
              <a:lnSpc>
                <a:spcPct val="100000"/>
              </a:lnSpc>
              <a:defRPr/>
            </a:lvl1pPr>
            <a:lvl2pPr marL="685800" indent="-228600">
              <a:lnSpc>
                <a:spcPct val="100000"/>
              </a:lnSpc>
              <a:buFont typeface="Courier New" panose="02070309020205020404" pitchFamily="49" charset="0"/>
              <a:buChar char="o"/>
              <a:defRPr/>
            </a:lvl2pPr>
            <a:lvl3pPr marL="1143000" indent="-228600">
              <a:lnSpc>
                <a:spcPct val="100000"/>
              </a:lnSpc>
              <a:buFont typeface="Wingdings" panose="05000000000000000000" pitchFamily="2" charset="2"/>
              <a:buChar char="§"/>
              <a:defRPr/>
            </a:lvl3pPr>
            <a:lvl4pPr>
              <a:lnSpc>
                <a:spcPct val="100000"/>
              </a:lnSpc>
              <a:defRPr/>
            </a:lvl4pPr>
            <a:lvl5pPr marL="2057400" indent="-228600">
              <a:lnSpc>
                <a:spcPct val="100000"/>
              </a:lnSpc>
              <a:buFont typeface="Courier New" panose="02070309020205020404" pitchFamily="49" charset="0"/>
              <a:buChar char="o"/>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7503A9-B478-4908-B2DA-16E023CA75D9}"/>
              </a:ext>
            </a:extLst>
          </p:cNvPr>
          <p:cNvSpPr>
            <a:spLocks noGrp="1"/>
          </p:cNvSpPr>
          <p:nvPr>
            <p:ph sz="half" idx="2"/>
          </p:nvPr>
        </p:nvSpPr>
        <p:spPr>
          <a:xfrm>
            <a:off x="6172199" y="1669983"/>
            <a:ext cx="5649351" cy="4506980"/>
          </a:xfrm>
        </p:spPr>
        <p:txBody>
          <a:bodyPr/>
          <a:lstStyle>
            <a:lvl1pPr>
              <a:lnSpc>
                <a:spcPct val="100000"/>
              </a:lnSpc>
              <a:defRPr/>
            </a:lvl1pPr>
            <a:lvl2pPr marL="685800" indent="-228600">
              <a:lnSpc>
                <a:spcPct val="100000"/>
              </a:lnSpc>
              <a:buFont typeface="Courier New" panose="02070309020205020404" pitchFamily="49" charset="0"/>
              <a:buChar char="o"/>
              <a:defRPr/>
            </a:lvl2pPr>
            <a:lvl3pPr marL="1143000" indent="-228600">
              <a:lnSpc>
                <a:spcPct val="100000"/>
              </a:lnSpc>
              <a:buFont typeface="Wingdings" panose="05000000000000000000" pitchFamily="2" charset="2"/>
              <a:buChar char="§"/>
              <a:defRPr/>
            </a:lvl3pPr>
            <a:lvl4pPr>
              <a:lnSpc>
                <a:spcPct val="100000"/>
              </a:lnSpc>
              <a:defRPr/>
            </a:lvl4pPr>
            <a:lvl5pPr marL="2057400" indent="-228600">
              <a:lnSpc>
                <a:spcPct val="100000"/>
              </a:lnSpc>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2">
            <a:extLst>
              <a:ext uri="{FF2B5EF4-FFF2-40B4-BE49-F238E27FC236}">
                <a16:creationId xmlns:a16="http://schemas.microsoft.com/office/drawing/2014/main" id="{37922134-4FBC-48C4-83BD-71729ECBD394}"/>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1487072" y="6316470"/>
            <a:ext cx="348547" cy="36576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a:extLst>
              <a:ext uri="{FF2B5EF4-FFF2-40B4-BE49-F238E27FC236}">
                <a16:creationId xmlns:a16="http://schemas.microsoft.com/office/drawing/2014/main" id="{7BD20EF7-093F-4711-BFA8-C5E68DC81F17}"/>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84517" y="6319635"/>
            <a:ext cx="1196469" cy="36576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E4706BEC-CF1F-4A32-8C85-7F07ABF9BF9A}"/>
              </a:ext>
            </a:extLst>
          </p:cNvPr>
          <p:cNvSpPr txBox="1"/>
          <p:nvPr userDrawn="1"/>
        </p:nvSpPr>
        <p:spPr>
          <a:xfrm>
            <a:off x="384517" y="6333238"/>
            <a:ext cx="11451102"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srgbClr val="002060"/>
                </a:solidFill>
                <a:latin typeface="Tahoma" panose="020B0604030504040204" pitchFamily="34" charset="0"/>
                <a:ea typeface="Tahoma" panose="020B0604030504040204" pitchFamily="34" charset="0"/>
                <a:cs typeface="Tahoma" panose="020B0604030504040204" pitchFamily="34" charset="0"/>
              </a:rPr>
              <a:t>BRIDGE-U: LIBERIA</a:t>
            </a:r>
          </a:p>
        </p:txBody>
      </p:sp>
    </p:spTree>
    <p:extLst>
      <p:ext uri="{BB962C8B-B14F-4D97-AF65-F5344CB8AC3E}">
        <p14:creationId xmlns:p14="http://schemas.microsoft.com/office/powerpoint/2010/main" val="284842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58686B0-AFF4-4A00-9E1B-B109CDF5C817}"/>
              </a:ext>
            </a:extLst>
          </p:cNvPr>
          <p:cNvSpPr/>
          <p:nvPr userDrawn="1"/>
        </p:nvSpPr>
        <p:spPr>
          <a:xfrm>
            <a:off x="0" y="228316"/>
            <a:ext cx="12192000" cy="1336025"/>
          </a:xfrm>
          <a:prstGeom prst="rect">
            <a:avLst/>
          </a:prstGeom>
          <a:solidFill>
            <a:srgbClr val="0A0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 name="Text Placeholder 2">
            <a:extLst>
              <a:ext uri="{FF2B5EF4-FFF2-40B4-BE49-F238E27FC236}">
                <a16:creationId xmlns:a16="http://schemas.microsoft.com/office/drawing/2014/main" id="{C90F295B-49A8-4B5A-936A-075CA246A1CD}"/>
              </a:ext>
            </a:extLst>
          </p:cNvPr>
          <p:cNvSpPr>
            <a:spLocks noGrp="1"/>
          </p:cNvSpPr>
          <p:nvPr>
            <p:ph type="body" idx="1"/>
          </p:nvPr>
        </p:nvSpPr>
        <p:spPr>
          <a:xfrm>
            <a:off x="370450" y="1746393"/>
            <a:ext cx="5627126" cy="758682"/>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427AB6-5D0A-44D4-898F-5A40BC86DF44}"/>
              </a:ext>
            </a:extLst>
          </p:cNvPr>
          <p:cNvSpPr>
            <a:spLocks noGrp="1"/>
          </p:cNvSpPr>
          <p:nvPr>
            <p:ph sz="half" idx="2"/>
          </p:nvPr>
        </p:nvSpPr>
        <p:spPr>
          <a:xfrm>
            <a:off x="370450" y="2505075"/>
            <a:ext cx="5627126" cy="3688782"/>
          </a:xfrm>
        </p:spPr>
        <p:txBody>
          <a:bodyPr/>
          <a:lstStyle>
            <a:lvl1pPr>
              <a:lnSpc>
                <a:spcPct val="100000"/>
              </a:lnSpc>
              <a:defRPr sz="2400"/>
            </a:lvl1pPr>
            <a:lvl2pPr marL="685800" indent="-228600">
              <a:lnSpc>
                <a:spcPct val="100000"/>
              </a:lnSpc>
              <a:buFont typeface="Courier New" panose="02070309020205020404" pitchFamily="49" charset="0"/>
              <a:buChar char="o"/>
              <a:defRPr sz="2000"/>
            </a:lvl2pPr>
            <a:lvl3pPr marL="1143000" indent="-228600">
              <a:lnSpc>
                <a:spcPct val="100000"/>
              </a:lnSpc>
              <a:buFont typeface="Wingdings" panose="05000000000000000000" pitchFamily="2" charset="2"/>
              <a:buChar char="§"/>
              <a:defRPr sz="1800"/>
            </a:lvl3pPr>
            <a:lvl4pPr>
              <a:lnSpc>
                <a:spcPct val="100000"/>
              </a:lnSpc>
              <a:defRPr sz="1600"/>
            </a:lvl4pPr>
            <a:lvl5pPr marL="2057400" indent="-228600">
              <a:lnSpc>
                <a:spcPct val="100000"/>
              </a:lnSpc>
              <a:buFont typeface="Courier New" panose="02070309020205020404" pitchFamily="49" charset="0"/>
              <a:buChar char="o"/>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EB7CBB-40A4-4B23-8CF4-405FA4A84242}"/>
              </a:ext>
            </a:extLst>
          </p:cNvPr>
          <p:cNvSpPr>
            <a:spLocks noGrp="1"/>
          </p:cNvSpPr>
          <p:nvPr>
            <p:ph type="body" sz="quarter" idx="3"/>
          </p:nvPr>
        </p:nvSpPr>
        <p:spPr>
          <a:xfrm>
            <a:off x="6172200" y="1746391"/>
            <a:ext cx="5649350" cy="758683"/>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D09DA2-2578-4376-901A-C2E8B644AD0B}"/>
              </a:ext>
            </a:extLst>
          </p:cNvPr>
          <p:cNvSpPr>
            <a:spLocks noGrp="1"/>
          </p:cNvSpPr>
          <p:nvPr>
            <p:ph sz="quarter" idx="4"/>
          </p:nvPr>
        </p:nvSpPr>
        <p:spPr>
          <a:xfrm>
            <a:off x="6172199" y="2505075"/>
            <a:ext cx="5649350" cy="3688782"/>
          </a:xfrm>
        </p:spPr>
        <p:txBody>
          <a:bodyPr/>
          <a:lstStyle>
            <a:lvl1pPr>
              <a:lnSpc>
                <a:spcPct val="100000"/>
              </a:lnSpc>
              <a:defRPr sz="2400"/>
            </a:lvl1pPr>
            <a:lvl2pPr marL="685800" indent="-228600">
              <a:lnSpc>
                <a:spcPct val="100000"/>
              </a:lnSpc>
              <a:buFont typeface="Courier New" panose="02070309020205020404" pitchFamily="49" charset="0"/>
              <a:buChar char="o"/>
              <a:defRPr sz="2000"/>
            </a:lvl2pPr>
            <a:lvl3pPr marL="1143000" indent="-228600">
              <a:lnSpc>
                <a:spcPct val="100000"/>
              </a:lnSpc>
              <a:buFont typeface="Wingdings" panose="05000000000000000000" pitchFamily="2" charset="2"/>
              <a:buChar char="§"/>
              <a:defRPr sz="1800"/>
            </a:lvl3pPr>
            <a:lvl4pPr>
              <a:lnSpc>
                <a:spcPct val="100000"/>
              </a:lnSpc>
              <a:defRPr sz="1600"/>
            </a:lvl4pPr>
            <a:lvl5pPr marL="2057400" indent="-228600">
              <a:lnSpc>
                <a:spcPct val="100000"/>
              </a:lnSpc>
              <a:buFont typeface="Courier New" panose="02070309020205020404" pitchFamily="49" charset="0"/>
              <a:buChar char="o"/>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a:extLst>
              <a:ext uri="{FF2B5EF4-FFF2-40B4-BE49-F238E27FC236}">
                <a16:creationId xmlns:a16="http://schemas.microsoft.com/office/drawing/2014/main" id="{152DF039-B646-4310-827F-CF3155CDA129}"/>
              </a:ext>
            </a:extLst>
          </p:cNvPr>
          <p:cNvSpPr>
            <a:spLocks noGrp="1"/>
          </p:cNvSpPr>
          <p:nvPr>
            <p:ph type="title"/>
          </p:nvPr>
        </p:nvSpPr>
        <p:spPr>
          <a:xfrm>
            <a:off x="370449" y="241920"/>
            <a:ext cx="11451102" cy="1325563"/>
          </a:xfrm>
        </p:spPr>
        <p:txBody>
          <a:bodyPr/>
          <a:lstStyle>
            <a:lvl1pPr>
              <a:defRPr b="1">
                <a:solidFill>
                  <a:schemeClr val="bg1"/>
                </a:solidFill>
              </a:defRPr>
            </a:lvl1pPr>
          </a:lstStyle>
          <a:p>
            <a:r>
              <a:rPr lang="en-US"/>
              <a:t>Click to edit Master title style</a:t>
            </a:r>
          </a:p>
        </p:txBody>
      </p:sp>
      <p:pic>
        <p:nvPicPr>
          <p:cNvPr id="16" name="Picture 2">
            <a:extLst>
              <a:ext uri="{FF2B5EF4-FFF2-40B4-BE49-F238E27FC236}">
                <a16:creationId xmlns:a16="http://schemas.microsoft.com/office/drawing/2014/main" id="{D9A9B73F-3B9C-4CEF-9514-2F096BAA210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1487072" y="6316470"/>
            <a:ext cx="348547" cy="36576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a:extLst>
              <a:ext uri="{FF2B5EF4-FFF2-40B4-BE49-F238E27FC236}">
                <a16:creationId xmlns:a16="http://schemas.microsoft.com/office/drawing/2014/main" id="{68F2BBF3-C9BF-4785-8C3C-24DD9898EDE9}"/>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84517" y="6319635"/>
            <a:ext cx="1196469" cy="36576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742C9173-D7EB-4DA8-86F8-B2714D32F9DF}"/>
              </a:ext>
            </a:extLst>
          </p:cNvPr>
          <p:cNvSpPr txBox="1"/>
          <p:nvPr userDrawn="1"/>
        </p:nvSpPr>
        <p:spPr>
          <a:xfrm>
            <a:off x="384517" y="6333238"/>
            <a:ext cx="11451102"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srgbClr val="002060"/>
                </a:solidFill>
                <a:latin typeface="Tahoma" panose="020B0604030504040204" pitchFamily="34" charset="0"/>
                <a:ea typeface="Tahoma" panose="020B0604030504040204" pitchFamily="34" charset="0"/>
                <a:cs typeface="Tahoma" panose="020B0604030504040204" pitchFamily="34" charset="0"/>
              </a:rPr>
              <a:t>BRIDGE-U: LIBERIA</a:t>
            </a:r>
          </a:p>
        </p:txBody>
      </p:sp>
    </p:spTree>
    <p:extLst>
      <p:ext uri="{BB962C8B-B14F-4D97-AF65-F5344CB8AC3E}">
        <p14:creationId xmlns:p14="http://schemas.microsoft.com/office/powerpoint/2010/main" val="3650454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D34047-C7F1-4989-A37D-6E83AC80D8BE}"/>
              </a:ext>
            </a:extLst>
          </p:cNvPr>
          <p:cNvSpPr/>
          <p:nvPr userDrawn="1"/>
        </p:nvSpPr>
        <p:spPr>
          <a:xfrm>
            <a:off x="0" y="231457"/>
            <a:ext cx="12192000" cy="1336025"/>
          </a:xfrm>
          <a:prstGeom prst="rect">
            <a:avLst/>
          </a:prstGeom>
          <a:solidFill>
            <a:srgbClr val="0A0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 name="Title 1">
            <a:extLst>
              <a:ext uri="{FF2B5EF4-FFF2-40B4-BE49-F238E27FC236}">
                <a16:creationId xmlns:a16="http://schemas.microsoft.com/office/drawing/2014/main" id="{30CBC26A-1B2E-471E-BB28-353C1A673DDF}"/>
              </a:ext>
            </a:extLst>
          </p:cNvPr>
          <p:cNvSpPr>
            <a:spLocks noGrp="1"/>
          </p:cNvSpPr>
          <p:nvPr>
            <p:ph type="title"/>
          </p:nvPr>
        </p:nvSpPr>
        <p:spPr/>
        <p:txBody>
          <a:bodyPr/>
          <a:lstStyle>
            <a:lvl1pPr>
              <a:defRPr b="1">
                <a:solidFill>
                  <a:schemeClr val="bg1"/>
                </a:solidFill>
              </a:defRPr>
            </a:lvl1pPr>
          </a:lstStyle>
          <a:p>
            <a:r>
              <a:rPr lang="en-US"/>
              <a:t>Click to edit Master title style</a:t>
            </a:r>
          </a:p>
        </p:txBody>
      </p:sp>
      <p:pic>
        <p:nvPicPr>
          <p:cNvPr id="13" name="Picture 2">
            <a:extLst>
              <a:ext uri="{FF2B5EF4-FFF2-40B4-BE49-F238E27FC236}">
                <a16:creationId xmlns:a16="http://schemas.microsoft.com/office/drawing/2014/main" id="{699959F1-85AE-49D2-8E7A-1C3444C2E991}"/>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1487072" y="6316470"/>
            <a:ext cx="348547" cy="36576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a:extLst>
              <a:ext uri="{FF2B5EF4-FFF2-40B4-BE49-F238E27FC236}">
                <a16:creationId xmlns:a16="http://schemas.microsoft.com/office/drawing/2014/main" id="{174C25E6-A7D5-4819-A6E7-781E7AB0BF80}"/>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84517" y="6319635"/>
            <a:ext cx="1196469" cy="36576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51FA95FE-26D4-43CA-AFD7-943486DDB783}"/>
              </a:ext>
            </a:extLst>
          </p:cNvPr>
          <p:cNvSpPr txBox="1"/>
          <p:nvPr userDrawn="1"/>
        </p:nvSpPr>
        <p:spPr>
          <a:xfrm>
            <a:off x="384517" y="6333238"/>
            <a:ext cx="11451102"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srgbClr val="002060"/>
                </a:solidFill>
                <a:latin typeface="Tahoma" panose="020B0604030504040204" pitchFamily="34" charset="0"/>
                <a:ea typeface="Tahoma" panose="020B0604030504040204" pitchFamily="34" charset="0"/>
                <a:cs typeface="Tahoma" panose="020B0604030504040204" pitchFamily="34" charset="0"/>
              </a:rPr>
              <a:t>BRIDGE-U: LIBERIA</a:t>
            </a:r>
          </a:p>
        </p:txBody>
      </p:sp>
    </p:spTree>
    <p:extLst>
      <p:ext uri="{BB962C8B-B14F-4D97-AF65-F5344CB8AC3E}">
        <p14:creationId xmlns:p14="http://schemas.microsoft.com/office/powerpoint/2010/main" val="3760211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FEE14480-B33B-4ED7-B770-1FE8C1C0DFDB}"/>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1487072" y="6316470"/>
            <a:ext cx="348547" cy="36576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a:extLst>
              <a:ext uri="{FF2B5EF4-FFF2-40B4-BE49-F238E27FC236}">
                <a16:creationId xmlns:a16="http://schemas.microsoft.com/office/drawing/2014/main" id="{2669B001-BE6D-498A-AC58-F84FE08B6FA5}"/>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84517" y="6319635"/>
            <a:ext cx="1196469" cy="36576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23F352CB-4D6C-4824-97A5-BEB7A595257B}"/>
              </a:ext>
            </a:extLst>
          </p:cNvPr>
          <p:cNvSpPr txBox="1"/>
          <p:nvPr userDrawn="1"/>
        </p:nvSpPr>
        <p:spPr>
          <a:xfrm>
            <a:off x="384517" y="6333238"/>
            <a:ext cx="11451102"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a:solidFill>
                  <a:srgbClr val="002060"/>
                </a:solidFill>
                <a:latin typeface="Tahoma" panose="020B0604030504040204" pitchFamily="34" charset="0"/>
                <a:ea typeface="Tahoma" panose="020B0604030504040204" pitchFamily="34" charset="0"/>
                <a:cs typeface="Tahoma" panose="020B0604030504040204" pitchFamily="34" charset="0"/>
              </a:rPr>
              <a:t>BRIDGE-U: LIBERIA</a:t>
            </a:r>
          </a:p>
        </p:txBody>
      </p:sp>
    </p:spTree>
    <p:extLst>
      <p:ext uri="{BB962C8B-B14F-4D97-AF65-F5344CB8AC3E}">
        <p14:creationId xmlns:p14="http://schemas.microsoft.com/office/powerpoint/2010/main" val="1548307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08D1B3-B3D2-4931-B08B-E318C7C1FF4F}"/>
              </a:ext>
            </a:extLst>
          </p:cNvPr>
          <p:cNvSpPr>
            <a:spLocks noGrp="1"/>
          </p:cNvSpPr>
          <p:nvPr>
            <p:ph type="title"/>
          </p:nvPr>
        </p:nvSpPr>
        <p:spPr>
          <a:xfrm>
            <a:off x="370449" y="241919"/>
            <a:ext cx="1145110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E945C5-FD15-4010-968C-98F23DB1A525}"/>
              </a:ext>
            </a:extLst>
          </p:cNvPr>
          <p:cNvSpPr>
            <a:spLocks noGrp="1"/>
          </p:cNvSpPr>
          <p:nvPr>
            <p:ph type="body" idx="1"/>
          </p:nvPr>
        </p:nvSpPr>
        <p:spPr>
          <a:xfrm>
            <a:off x="384517" y="1732547"/>
            <a:ext cx="11451102" cy="4785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0461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svg"/><Relationship Id="rId18" Type="http://schemas.openxmlformats.org/officeDocument/2006/relationships/image" Target="../media/image24.png"/><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image" Target="../media/image18.png"/><Relationship Id="rId17" Type="http://schemas.openxmlformats.org/officeDocument/2006/relationships/image" Target="../media/image23.svg"/><Relationship Id="rId2" Type="http://schemas.openxmlformats.org/officeDocument/2006/relationships/notesSlide" Target="../notesSlides/notesSlide12.xml"/><Relationship Id="rId16"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image" Target="../media/image17.svg"/><Relationship Id="rId5" Type="http://schemas.openxmlformats.org/officeDocument/2006/relationships/diagramQuickStyle" Target="../diagrams/quickStyle2.xml"/><Relationship Id="rId15" Type="http://schemas.openxmlformats.org/officeDocument/2006/relationships/image" Target="../media/image21.svg"/><Relationship Id="rId10" Type="http://schemas.openxmlformats.org/officeDocument/2006/relationships/image" Target="../media/image16.png"/><Relationship Id="rId19" Type="http://schemas.openxmlformats.org/officeDocument/2006/relationships/image" Target="../media/image25.svg"/><Relationship Id="rId4" Type="http://schemas.openxmlformats.org/officeDocument/2006/relationships/diagramLayout" Target="../diagrams/layout2.xml"/><Relationship Id="rId9" Type="http://schemas.openxmlformats.org/officeDocument/2006/relationships/image" Target="../media/image15.svg"/><Relationship Id="rId1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9.jpeg"/><Relationship Id="rId4" Type="http://schemas.openxmlformats.org/officeDocument/2006/relationships/image" Target="../media/image11.svg"/></Relationships>
</file>

<file path=ppt/slides/_rels/slide19.xml.rels><?xml version="1.0" encoding="UTF-8" standalone="yes"?>
<Relationships xmlns="http://schemas.openxmlformats.org/package/2006/relationships"><Relationship Id="rId8" Type="http://schemas.openxmlformats.org/officeDocument/2006/relationships/hyperlink" Target="mailto:manstoneg@ul.edu.lr" TargetMode="External"/><Relationship Id="rId3" Type="http://schemas.openxmlformats.org/officeDocument/2006/relationships/image" Target="../media/image10.png"/><Relationship Id="rId7" Type="http://schemas.openxmlformats.org/officeDocument/2006/relationships/hyperlink" Target="mailto:theowayjt@ul.edu.lr"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mailto:wlehko@ul.edu.lr" TargetMode="External"/><Relationship Id="rId5" Type="http://schemas.openxmlformats.org/officeDocument/2006/relationships/hyperlink" Target="mailto:ulchs_osrs@ul.edu.lr" TargetMode="External"/><Relationship Id="rId4" Type="http://schemas.openxmlformats.org/officeDocument/2006/relationships/image" Target="../media/image11.svg"/><Relationship Id="rId9" Type="http://schemas.openxmlformats.org/officeDocument/2006/relationships/image" Target="../media/image29.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0.png"/><Relationship Id="rId7" Type="http://schemas.openxmlformats.org/officeDocument/2006/relationships/diagramQuickStyle" Target="../diagrams/quickStyle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1.svg"/><Relationship Id="rId9" Type="http://schemas.microsoft.com/office/2007/relationships/diagramDrawing" Target="../diagrams/drawing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12.png"/><Relationship Id="rId4" Type="http://schemas.openxmlformats.org/officeDocument/2006/relationships/image" Target="../media/image11.sv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58B1D-7CE1-4040-ADCA-786FF66A74FB}"/>
              </a:ext>
            </a:extLst>
          </p:cNvPr>
          <p:cNvSpPr>
            <a:spLocks noGrp="1"/>
          </p:cNvSpPr>
          <p:nvPr>
            <p:ph type="ctrTitle"/>
          </p:nvPr>
        </p:nvSpPr>
        <p:spPr>
          <a:xfrm>
            <a:off x="501748" y="2223262"/>
            <a:ext cx="11188504" cy="2407024"/>
          </a:xfrm>
        </p:spPr>
        <p:txBody>
          <a:bodyPr>
            <a:normAutofit/>
          </a:bodyPr>
          <a:lstStyle/>
          <a:p>
            <a:r>
              <a:rPr lang="en-US" sz="6000"/>
              <a:t>ULCHS Office of Sponsored Research Services (OSRS)</a:t>
            </a:r>
            <a:endParaRPr lang="en-US"/>
          </a:p>
        </p:txBody>
      </p:sp>
      <p:sp>
        <p:nvSpPr>
          <p:cNvPr id="3" name="TextBox 2">
            <a:extLst>
              <a:ext uri="{FF2B5EF4-FFF2-40B4-BE49-F238E27FC236}">
                <a16:creationId xmlns:a16="http://schemas.microsoft.com/office/drawing/2014/main" id="{7706549B-0E17-31BB-0494-F2109DA0D468}"/>
              </a:ext>
            </a:extLst>
          </p:cNvPr>
          <p:cNvSpPr txBox="1"/>
          <p:nvPr/>
        </p:nvSpPr>
        <p:spPr>
          <a:xfrm>
            <a:off x="143539" y="281764"/>
            <a:ext cx="4593266" cy="1360967"/>
          </a:xfrm>
          <a:prstGeom prst="rect">
            <a:avLst/>
          </a:prstGeom>
          <a:solidFill>
            <a:schemeClr val="bg1"/>
          </a:solidFill>
        </p:spPr>
        <p:txBody>
          <a:bodyPr wrap="square" rtlCol="0">
            <a:spAutoFit/>
          </a:bodyPr>
          <a:lstStyle/>
          <a:p>
            <a:endParaRPr lang="en-US"/>
          </a:p>
        </p:txBody>
      </p:sp>
      <p:sp>
        <p:nvSpPr>
          <p:cNvPr id="4" name="TextBox 3">
            <a:extLst>
              <a:ext uri="{FF2B5EF4-FFF2-40B4-BE49-F238E27FC236}">
                <a16:creationId xmlns:a16="http://schemas.microsoft.com/office/drawing/2014/main" id="{08E3859B-8892-8D41-25EA-E7DA170CC7E9}"/>
              </a:ext>
            </a:extLst>
          </p:cNvPr>
          <p:cNvSpPr txBox="1"/>
          <p:nvPr/>
        </p:nvSpPr>
        <p:spPr>
          <a:xfrm>
            <a:off x="2162364" y="6307265"/>
            <a:ext cx="7867272" cy="369332"/>
          </a:xfrm>
          <a:prstGeom prst="rect">
            <a:avLst/>
          </a:prstGeom>
          <a:solidFill>
            <a:schemeClr val="bg1"/>
          </a:solidFill>
        </p:spPr>
        <p:txBody>
          <a:bodyPr wrap="square" rtlCol="0">
            <a:spAutoFit/>
          </a:bodyPr>
          <a:lstStyle/>
          <a:p>
            <a:pPr algn="ctr"/>
            <a:r>
              <a:rPr lang="en-US" b="1">
                <a:solidFill>
                  <a:srgbClr val="0A016E"/>
                </a:solidFill>
                <a:latin typeface="Arial Black" panose="020B0A04020102020204" pitchFamily="34" charset="0"/>
              </a:rPr>
              <a:t>University of Liberia College of Health Sciences</a:t>
            </a:r>
          </a:p>
        </p:txBody>
      </p:sp>
    </p:spTree>
    <p:extLst>
      <p:ext uri="{BB962C8B-B14F-4D97-AF65-F5344CB8AC3E}">
        <p14:creationId xmlns:p14="http://schemas.microsoft.com/office/powerpoint/2010/main" val="1031219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EB327-FDDC-348B-662F-0231C67BB8BD}"/>
              </a:ext>
            </a:extLst>
          </p:cNvPr>
          <p:cNvSpPr>
            <a:spLocks noGrp="1"/>
          </p:cNvSpPr>
          <p:nvPr>
            <p:ph type="title"/>
          </p:nvPr>
        </p:nvSpPr>
        <p:spPr/>
        <p:txBody>
          <a:bodyPr/>
          <a:lstStyle/>
          <a:p>
            <a:r>
              <a:rPr lang="en-US" dirty="0"/>
              <a:t>ULCHS Subaward Sponsors </a:t>
            </a:r>
            <a:r>
              <a:rPr lang="en-US" sz="2000" dirty="0"/>
              <a:t>(as of November 2022)</a:t>
            </a:r>
          </a:p>
        </p:txBody>
      </p:sp>
      <p:sp>
        <p:nvSpPr>
          <p:cNvPr id="3" name="Content Placeholder 2">
            <a:extLst>
              <a:ext uri="{FF2B5EF4-FFF2-40B4-BE49-F238E27FC236}">
                <a16:creationId xmlns:a16="http://schemas.microsoft.com/office/drawing/2014/main" id="{24549591-F7DC-C198-DA34-2EE88E662EA0}"/>
              </a:ext>
            </a:extLst>
          </p:cNvPr>
          <p:cNvSpPr>
            <a:spLocks noGrp="1"/>
          </p:cNvSpPr>
          <p:nvPr>
            <p:ph sz="half" idx="1"/>
          </p:nvPr>
        </p:nvSpPr>
        <p:spPr>
          <a:xfrm>
            <a:off x="370449" y="1753111"/>
            <a:ext cx="5649351" cy="4506980"/>
          </a:xfrm>
        </p:spPr>
        <p:txBody>
          <a:bodyPr>
            <a:normAutofit fontScale="92500" lnSpcReduction="10000"/>
          </a:bodyPr>
          <a:lstStyle/>
          <a:p>
            <a:r>
              <a:rPr lang="en-US" dirty="0"/>
              <a:t>National Academy of Sciences</a:t>
            </a:r>
          </a:p>
          <a:p>
            <a:r>
              <a:rPr lang="en-US" dirty="0"/>
              <a:t>International AIDS Vaccine Initiative</a:t>
            </a:r>
          </a:p>
          <a:p>
            <a:r>
              <a:rPr lang="en-US" dirty="0"/>
              <a:t>WHO (</a:t>
            </a:r>
            <a:r>
              <a:rPr lang="en-US" sz="1700" dirty="0"/>
              <a:t>Expired</a:t>
            </a:r>
            <a:r>
              <a:rPr lang="en-US" dirty="0"/>
              <a:t>)</a:t>
            </a:r>
          </a:p>
          <a:p>
            <a:r>
              <a:rPr lang="en-US" dirty="0"/>
              <a:t>The Power of Nutrition</a:t>
            </a:r>
          </a:p>
          <a:p>
            <a:r>
              <a:rPr lang="en-US" dirty="0"/>
              <a:t>Sabin Vaccine Institute</a:t>
            </a:r>
          </a:p>
          <a:p>
            <a:r>
              <a:rPr lang="en-US" dirty="0"/>
              <a:t>Boston University</a:t>
            </a:r>
          </a:p>
          <a:p>
            <a:r>
              <a:rPr lang="en-US" dirty="0"/>
              <a:t>Kwame Nkrumah University of Science and Technology </a:t>
            </a:r>
          </a:p>
          <a:p>
            <a:r>
              <a:rPr lang="en-US" dirty="0"/>
              <a:t>University of Hawaii</a:t>
            </a:r>
          </a:p>
        </p:txBody>
      </p:sp>
      <p:sp>
        <p:nvSpPr>
          <p:cNvPr id="4" name="Content Placeholder 3">
            <a:extLst>
              <a:ext uri="{FF2B5EF4-FFF2-40B4-BE49-F238E27FC236}">
                <a16:creationId xmlns:a16="http://schemas.microsoft.com/office/drawing/2014/main" id="{59AA5F9E-FC9F-B5C9-A03C-716AE27350CF}"/>
              </a:ext>
            </a:extLst>
          </p:cNvPr>
          <p:cNvSpPr>
            <a:spLocks noGrp="1"/>
          </p:cNvSpPr>
          <p:nvPr>
            <p:ph sz="half" idx="2"/>
          </p:nvPr>
        </p:nvSpPr>
        <p:spPr>
          <a:xfrm>
            <a:off x="6172200" y="1753111"/>
            <a:ext cx="5649351" cy="4506980"/>
          </a:xfrm>
        </p:spPr>
        <p:txBody>
          <a:bodyPr>
            <a:normAutofit fontScale="92500" lnSpcReduction="10000"/>
          </a:bodyPr>
          <a:lstStyle/>
          <a:p>
            <a:r>
              <a:rPr lang="en-US" dirty="0"/>
              <a:t>Yale University</a:t>
            </a:r>
          </a:p>
          <a:p>
            <a:r>
              <a:rPr lang="en-US" dirty="0"/>
              <a:t>University of North Carolina Chapel Hill</a:t>
            </a:r>
          </a:p>
          <a:p>
            <a:r>
              <a:rPr lang="en-US" dirty="0"/>
              <a:t>Vanderbilt University Medical Center</a:t>
            </a:r>
          </a:p>
          <a:p>
            <a:r>
              <a:rPr lang="en-US" dirty="0"/>
              <a:t>University of California San Francisco</a:t>
            </a:r>
          </a:p>
          <a:p>
            <a:r>
              <a:rPr lang="en-US" dirty="0"/>
              <a:t>University of Massachusetts </a:t>
            </a:r>
          </a:p>
          <a:p>
            <a:r>
              <a:rPr lang="en-US" dirty="0"/>
              <a:t>University of Michigan</a:t>
            </a:r>
          </a:p>
          <a:p>
            <a:r>
              <a:rPr lang="en-US" dirty="0"/>
              <a:t>Sabin Vaccine Institute</a:t>
            </a:r>
          </a:p>
          <a:p>
            <a:pPr marL="0" indent="0">
              <a:buNone/>
            </a:pPr>
            <a:endParaRPr lang="en-US" dirty="0"/>
          </a:p>
          <a:p>
            <a:endParaRPr lang="en-US" dirty="0"/>
          </a:p>
        </p:txBody>
      </p:sp>
      <p:sp>
        <p:nvSpPr>
          <p:cNvPr id="5" name="TextBox 4">
            <a:extLst>
              <a:ext uri="{FF2B5EF4-FFF2-40B4-BE49-F238E27FC236}">
                <a16:creationId xmlns:a16="http://schemas.microsoft.com/office/drawing/2014/main" id="{A6901833-C7B3-63AF-C6F7-D18FE08967CE}"/>
              </a:ext>
            </a:extLst>
          </p:cNvPr>
          <p:cNvSpPr txBox="1"/>
          <p:nvPr/>
        </p:nvSpPr>
        <p:spPr>
          <a:xfrm>
            <a:off x="109509" y="6325598"/>
            <a:ext cx="7298774" cy="381828"/>
          </a:xfrm>
          <a:prstGeom prst="rect">
            <a:avLst/>
          </a:prstGeom>
          <a:solidFill>
            <a:schemeClr val="bg1"/>
          </a:solidFill>
        </p:spPr>
        <p:txBody>
          <a:bodyPr wrap="square" rtlCol="0">
            <a:spAutoFit/>
          </a:bodyPr>
          <a:lstStyle/>
          <a:p>
            <a:r>
              <a:rPr lang="en-US" b="1" dirty="0">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97604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71A9B-533F-AAE1-170A-A15F2EFB6E6D}"/>
              </a:ext>
            </a:extLst>
          </p:cNvPr>
          <p:cNvSpPr>
            <a:spLocks noGrp="1"/>
          </p:cNvSpPr>
          <p:nvPr>
            <p:ph type="title"/>
          </p:nvPr>
        </p:nvSpPr>
        <p:spPr/>
        <p:txBody>
          <a:bodyPr>
            <a:normAutofit/>
          </a:bodyPr>
          <a:lstStyle/>
          <a:p>
            <a:pPr algn="ctr"/>
            <a:r>
              <a:rPr lang="en-US" sz="4000"/>
              <a:t>OSRS Pre-award</a:t>
            </a:r>
            <a:r>
              <a:rPr lang="tr-TR" sz="4000"/>
              <a:t> </a:t>
            </a:r>
            <a:r>
              <a:rPr lang="en-US" sz="4000"/>
              <a:t>Admin</a:t>
            </a:r>
            <a:r>
              <a:rPr lang="tr-TR" sz="4000"/>
              <a:t> Services</a:t>
            </a:r>
            <a:endParaRPr lang="en-US" sz="4000"/>
          </a:p>
        </p:txBody>
      </p:sp>
      <p:sp>
        <p:nvSpPr>
          <p:cNvPr id="6" name="Rectangle: Rounded Corners 5">
            <a:extLst>
              <a:ext uri="{FF2B5EF4-FFF2-40B4-BE49-F238E27FC236}">
                <a16:creationId xmlns:a16="http://schemas.microsoft.com/office/drawing/2014/main" id="{F0B5D2F4-7172-2643-DD55-C99ECF83A5A0}"/>
              </a:ext>
            </a:extLst>
          </p:cNvPr>
          <p:cNvSpPr/>
          <p:nvPr/>
        </p:nvSpPr>
        <p:spPr>
          <a:xfrm>
            <a:off x="1452390" y="1725795"/>
            <a:ext cx="9287220" cy="3999837"/>
          </a:xfrm>
          <a:prstGeom prst="roundRect">
            <a:avLst/>
          </a:prstGeom>
          <a:solidFill>
            <a:schemeClr val="accent1"/>
          </a:solidFill>
          <a:ln>
            <a:solidFill>
              <a:schemeClr val="accent1">
                <a:shade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800"/>
              <a:t>Disseminate funding opportunities</a:t>
            </a:r>
          </a:p>
          <a:p>
            <a:pPr marL="342900" indent="-342900">
              <a:buFont typeface="Arial" panose="020B0604020202020204" pitchFamily="34" charset="0"/>
              <a:buChar char="•"/>
            </a:pPr>
            <a:r>
              <a:rPr lang="en-US" sz="2800"/>
              <a:t>Build compliant budgets</a:t>
            </a:r>
          </a:p>
          <a:p>
            <a:pPr marL="342900" indent="-342900">
              <a:buFont typeface="Arial" panose="020B0604020202020204" pitchFamily="34" charset="0"/>
              <a:buChar char="•"/>
            </a:pPr>
            <a:r>
              <a:rPr lang="en-US" sz="2800"/>
              <a:t>Assist with proposal administrative and compliance matters, referring legal matters to UL’s legal team</a:t>
            </a:r>
          </a:p>
          <a:p>
            <a:pPr marL="342900" indent="-342900">
              <a:buFont typeface="Arial" panose="020B0604020202020204" pitchFamily="34" charset="0"/>
              <a:buChar char="•"/>
            </a:pPr>
            <a:r>
              <a:rPr lang="en-US" sz="2800"/>
              <a:t>Conduct a final compliance review</a:t>
            </a:r>
          </a:p>
          <a:p>
            <a:pPr marL="342900" indent="-342900">
              <a:buFont typeface="Arial" panose="020B0604020202020204" pitchFamily="34" charset="0"/>
              <a:buChar char="•"/>
            </a:pPr>
            <a:r>
              <a:rPr lang="en-US" sz="2800"/>
              <a:t>Facilitate university approval</a:t>
            </a:r>
          </a:p>
          <a:p>
            <a:pPr marL="342900" indent="-342900">
              <a:buFont typeface="Arial" panose="020B0604020202020204" pitchFamily="34" charset="0"/>
              <a:buChar char="•"/>
            </a:pPr>
            <a:r>
              <a:rPr lang="en-US" sz="2800"/>
              <a:t>Submit proposals</a:t>
            </a:r>
            <a:endParaRPr lang="tr-TR" sz="4000"/>
          </a:p>
        </p:txBody>
      </p:sp>
      <p:pic>
        <p:nvPicPr>
          <p:cNvPr id="11" name="Picture 10" descr="Businessman using tablet smiling">
            <a:extLst>
              <a:ext uri="{FF2B5EF4-FFF2-40B4-BE49-F238E27FC236}">
                <a16:creationId xmlns:a16="http://schemas.microsoft.com/office/drawing/2014/main" id="{A65668D2-6765-E102-B7A1-F74ADBE2BD0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01725" y="2223571"/>
            <a:ext cx="1404991" cy="4235707"/>
          </a:xfrm>
          <a:prstGeom prst="rect">
            <a:avLst/>
          </a:prstGeom>
        </p:spPr>
      </p:pic>
      <p:sp>
        <p:nvSpPr>
          <p:cNvPr id="3" name="TextBox 2">
            <a:extLst>
              <a:ext uri="{FF2B5EF4-FFF2-40B4-BE49-F238E27FC236}">
                <a16:creationId xmlns:a16="http://schemas.microsoft.com/office/drawing/2014/main" id="{B03AEE5F-BCE2-C032-A072-C67681C04982}"/>
              </a:ext>
            </a:extLst>
          </p:cNvPr>
          <p:cNvSpPr txBox="1"/>
          <p:nvPr/>
        </p:nvSpPr>
        <p:spPr>
          <a:xfrm>
            <a:off x="109509" y="6325598"/>
            <a:ext cx="7298774" cy="381828"/>
          </a:xfrm>
          <a:prstGeom prst="rect">
            <a:avLst/>
          </a:prstGeom>
          <a:solidFill>
            <a:schemeClr val="bg1"/>
          </a:solidFill>
        </p:spPr>
        <p:txBody>
          <a:bodyPr wrap="square" rtlCol="0">
            <a:spAutoFit/>
          </a:bodyPr>
          <a:lstStyle/>
          <a:p>
            <a:r>
              <a:rPr lang="en-US" b="1">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2131921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EB1BB-1521-67FC-2B42-3FCCD28CE1A0}"/>
              </a:ext>
            </a:extLst>
          </p:cNvPr>
          <p:cNvSpPr>
            <a:spLocks noGrp="1"/>
          </p:cNvSpPr>
          <p:nvPr>
            <p:ph type="title"/>
          </p:nvPr>
        </p:nvSpPr>
        <p:spPr/>
        <p:txBody>
          <a:bodyPr/>
          <a:lstStyle/>
          <a:p>
            <a:r>
              <a:rPr lang="en-US"/>
              <a:t>OSRS Proposal Submission Process</a:t>
            </a:r>
          </a:p>
        </p:txBody>
      </p:sp>
      <p:graphicFrame>
        <p:nvGraphicFramePr>
          <p:cNvPr id="13" name="Diagram 12">
            <a:extLst>
              <a:ext uri="{FF2B5EF4-FFF2-40B4-BE49-F238E27FC236}">
                <a16:creationId xmlns:a16="http://schemas.microsoft.com/office/drawing/2014/main" id="{B00892B9-49C0-88EE-E210-14B36AD941D9}"/>
              </a:ext>
            </a:extLst>
          </p:cNvPr>
          <p:cNvGraphicFramePr/>
          <p:nvPr>
            <p:extLst>
              <p:ext uri="{D42A27DB-BD31-4B8C-83A1-F6EECF244321}">
                <p14:modId xmlns:p14="http://schemas.microsoft.com/office/powerpoint/2010/main" val="2321794010"/>
              </p:ext>
            </p:extLst>
          </p:nvPr>
        </p:nvGraphicFramePr>
        <p:xfrm>
          <a:off x="639130" y="884471"/>
          <a:ext cx="10939721" cy="55535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Graphic 15" descr="Magnifying glass with solid fill">
            <a:extLst>
              <a:ext uri="{FF2B5EF4-FFF2-40B4-BE49-F238E27FC236}">
                <a16:creationId xmlns:a16="http://schemas.microsoft.com/office/drawing/2014/main" id="{03F05499-D8CF-9E7E-A781-53E9EF28062A}"/>
              </a:ext>
            </a:extLst>
          </p:cNvPr>
          <p:cNvPicPr>
            <a:picLocks noChangeAspect="1"/>
          </p:cNvPicPr>
          <p:nvPr/>
        </p:nvPicPr>
        <p:blipFill>
          <a:blip r:embed="rId8">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960478" y="3040911"/>
            <a:ext cx="914400" cy="914400"/>
          </a:xfrm>
          <a:prstGeom prst="rect">
            <a:avLst/>
          </a:prstGeom>
        </p:spPr>
      </p:pic>
      <p:pic>
        <p:nvPicPr>
          <p:cNvPr id="18" name="Graphic 17" descr="Checklist with solid fill">
            <a:extLst>
              <a:ext uri="{FF2B5EF4-FFF2-40B4-BE49-F238E27FC236}">
                <a16:creationId xmlns:a16="http://schemas.microsoft.com/office/drawing/2014/main" id="{85E5FB95-2369-CEA7-697B-6316C299FD98}"/>
              </a:ext>
            </a:extLst>
          </p:cNvPr>
          <p:cNvPicPr>
            <a:picLocks noChangeAspect="1"/>
          </p:cNvPicPr>
          <p:nvPr/>
        </p:nvPicPr>
        <p:blipFill>
          <a:blip r:embed="rId10">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3108251" y="3439629"/>
            <a:ext cx="914400" cy="914400"/>
          </a:xfrm>
          <a:prstGeom prst="rect">
            <a:avLst/>
          </a:prstGeom>
        </p:spPr>
      </p:pic>
      <p:pic>
        <p:nvPicPr>
          <p:cNvPr id="20" name="Graphic 19" descr="Monthly calendar outline">
            <a:extLst>
              <a:ext uri="{FF2B5EF4-FFF2-40B4-BE49-F238E27FC236}">
                <a16:creationId xmlns:a16="http://schemas.microsoft.com/office/drawing/2014/main" id="{B65B8939-2C15-F4C4-9D3C-92143EF4EC03}"/>
              </a:ext>
            </a:extLst>
          </p:cNvPr>
          <p:cNvPicPr>
            <a:picLocks noChangeAspect="1"/>
          </p:cNvPicPr>
          <p:nvPr/>
        </p:nvPicPr>
        <p:blipFill>
          <a:blip r:embed="rId12">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p:blipFill>
        <p:spPr>
          <a:xfrm>
            <a:off x="5075274" y="2796362"/>
            <a:ext cx="914400" cy="914400"/>
          </a:xfrm>
          <a:prstGeom prst="rect">
            <a:avLst/>
          </a:prstGeom>
        </p:spPr>
      </p:pic>
      <p:pic>
        <p:nvPicPr>
          <p:cNvPr id="22" name="Graphic 21" descr="Money outline">
            <a:extLst>
              <a:ext uri="{FF2B5EF4-FFF2-40B4-BE49-F238E27FC236}">
                <a16:creationId xmlns:a16="http://schemas.microsoft.com/office/drawing/2014/main" id="{67BB6A09-47CD-19A1-6347-B884E3030BC2}"/>
              </a:ext>
            </a:extLst>
          </p:cNvPr>
          <p:cNvPicPr>
            <a:picLocks noChangeAspect="1"/>
          </p:cNvPicPr>
          <p:nvPr/>
        </p:nvPicPr>
        <p:blipFill>
          <a:blip r:embed="rId14">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5893981" y="2902690"/>
            <a:ext cx="914400" cy="914400"/>
          </a:xfrm>
          <a:prstGeom prst="rect">
            <a:avLst/>
          </a:prstGeom>
        </p:spPr>
      </p:pic>
      <p:pic>
        <p:nvPicPr>
          <p:cNvPr id="24" name="Graphic 23" descr="Clipboard Mixed with solid fill">
            <a:extLst>
              <a:ext uri="{FF2B5EF4-FFF2-40B4-BE49-F238E27FC236}">
                <a16:creationId xmlns:a16="http://schemas.microsoft.com/office/drawing/2014/main" id="{4D69EF00-5B02-14B9-D81E-F44CB7F0C8FB}"/>
              </a:ext>
            </a:extLst>
          </p:cNvPr>
          <p:cNvPicPr>
            <a:picLocks noChangeAspect="1"/>
          </p:cNvPicPr>
          <p:nvPr/>
        </p:nvPicPr>
        <p:blipFill>
          <a:blip r:embed="rId16">
            <a:extLst>
              <a:ext uri="{28A0092B-C50C-407E-A947-70E740481C1C}">
                <a14:useLocalDpi xmlns:a14="http://schemas.microsoft.com/office/drawing/2010/main"/>
              </a:ext>
              <a:ext uri="{96DAC541-7B7A-43D3-8B79-37D633B846F1}">
                <asvg:svgBlip xmlns:asvg="http://schemas.microsoft.com/office/drawing/2016/SVG/main" r:embed="rId17"/>
              </a:ext>
            </a:extLst>
          </a:blip>
          <a:stretch>
            <a:fillRect/>
          </a:stretch>
        </p:blipFill>
        <p:spPr>
          <a:xfrm>
            <a:off x="7717464" y="3990850"/>
            <a:ext cx="914400" cy="914400"/>
          </a:xfrm>
          <a:prstGeom prst="rect">
            <a:avLst/>
          </a:prstGeom>
        </p:spPr>
      </p:pic>
      <p:pic>
        <p:nvPicPr>
          <p:cNvPr id="26" name="Graphic 25" descr="Send with solid fill">
            <a:extLst>
              <a:ext uri="{FF2B5EF4-FFF2-40B4-BE49-F238E27FC236}">
                <a16:creationId xmlns:a16="http://schemas.microsoft.com/office/drawing/2014/main" id="{34922475-554B-874F-48FB-94863538E739}"/>
              </a:ext>
            </a:extLst>
          </p:cNvPr>
          <p:cNvPicPr>
            <a:picLocks noChangeAspect="1"/>
          </p:cNvPicPr>
          <p:nvPr/>
        </p:nvPicPr>
        <p:blipFill>
          <a:blip r:embed="rId18">
            <a:extLst>
              <a:ext uri="{28A0092B-C50C-407E-A947-70E740481C1C}">
                <a14:useLocalDpi xmlns:a14="http://schemas.microsoft.com/office/drawing/2010/main"/>
              </a:ext>
              <a:ext uri="{96DAC541-7B7A-43D3-8B79-37D633B846F1}">
                <asvg:svgBlip xmlns:asvg="http://schemas.microsoft.com/office/drawing/2016/SVG/main" r:embed="rId19"/>
              </a:ext>
            </a:extLst>
          </a:blip>
          <a:stretch>
            <a:fillRect/>
          </a:stretch>
        </p:blipFill>
        <p:spPr>
          <a:xfrm>
            <a:off x="9832458" y="3014331"/>
            <a:ext cx="914400" cy="914400"/>
          </a:xfrm>
          <a:prstGeom prst="rect">
            <a:avLst/>
          </a:prstGeom>
        </p:spPr>
      </p:pic>
      <p:sp>
        <p:nvSpPr>
          <p:cNvPr id="3" name="TextBox 2">
            <a:extLst>
              <a:ext uri="{FF2B5EF4-FFF2-40B4-BE49-F238E27FC236}">
                <a16:creationId xmlns:a16="http://schemas.microsoft.com/office/drawing/2014/main" id="{8A829B7B-070E-D6EF-A84F-80CF4A6A005C}"/>
              </a:ext>
            </a:extLst>
          </p:cNvPr>
          <p:cNvSpPr txBox="1"/>
          <p:nvPr/>
        </p:nvSpPr>
        <p:spPr>
          <a:xfrm>
            <a:off x="109509" y="6325598"/>
            <a:ext cx="7298774" cy="381828"/>
          </a:xfrm>
          <a:prstGeom prst="rect">
            <a:avLst/>
          </a:prstGeom>
          <a:solidFill>
            <a:schemeClr val="bg1"/>
          </a:solidFill>
        </p:spPr>
        <p:txBody>
          <a:bodyPr wrap="square" rtlCol="0">
            <a:spAutoFit/>
          </a:bodyPr>
          <a:lstStyle/>
          <a:p>
            <a:r>
              <a:rPr lang="en-US" b="1">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1790660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40A1E7-1679-B517-5CA3-26B0DFB17745}"/>
              </a:ext>
            </a:extLst>
          </p:cNvPr>
          <p:cNvSpPr>
            <a:spLocks noGrp="1"/>
          </p:cNvSpPr>
          <p:nvPr>
            <p:ph type="title"/>
          </p:nvPr>
        </p:nvSpPr>
        <p:spPr>
          <a:xfrm>
            <a:off x="5297762" y="329184"/>
            <a:ext cx="6251110" cy="1783080"/>
          </a:xfrm>
        </p:spPr>
        <p:txBody>
          <a:bodyPr vert="horz" lIns="91440" tIns="45720" rIns="91440" bIns="45720" rtlCol="0" anchor="b">
            <a:normAutofit/>
          </a:bodyPr>
          <a:lstStyle/>
          <a:p>
            <a:r>
              <a:rPr lang="en-US" sz="5400" dirty="0">
                <a:solidFill>
                  <a:schemeClr val="tx1"/>
                </a:solidFill>
                <a:latin typeface="+mj-lt"/>
                <a:cs typeface="+mj-cs"/>
              </a:rPr>
              <a:t>OSRS Pre-award Best Practices for PI’s</a:t>
            </a:r>
          </a:p>
        </p:txBody>
      </p:sp>
      <p:pic>
        <p:nvPicPr>
          <p:cNvPr id="9" name="Picture 8" descr="Close-up of bookshelves in a public library">
            <a:extLst>
              <a:ext uri="{FF2B5EF4-FFF2-40B4-BE49-F238E27FC236}">
                <a16:creationId xmlns:a16="http://schemas.microsoft.com/office/drawing/2014/main" id="{74C4DCC1-5D24-F5A0-A975-52D74270DE1D}"/>
              </a:ext>
            </a:extLst>
          </p:cNvPr>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5"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DFB217F2-C41A-4D22-530D-FD762F715EC8}"/>
              </a:ext>
            </a:extLst>
          </p:cNvPr>
          <p:cNvSpPr>
            <a:spLocks noGrp="1"/>
          </p:cNvSpPr>
          <p:nvPr>
            <p:ph sz="quarter" idx="4"/>
          </p:nvPr>
        </p:nvSpPr>
        <p:spPr>
          <a:xfrm>
            <a:off x="5297762" y="2706624"/>
            <a:ext cx="6251110" cy="3965306"/>
          </a:xfrm>
        </p:spPr>
        <p:txBody>
          <a:bodyPr vert="horz" lIns="91440" tIns="45720" rIns="91440" bIns="45720" rtlCol="0">
            <a:normAutofit fontScale="92500" lnSpcReduction="20000"/>
          </a:bodyPr>
          <a:lstStyle/>
          <a:p>
            <a:pPr>
              <a:lnSpc>
                <a:spcPct val="90000"/>
              </a:lnSpc>
            </a:pPr>
            <a:r>
              <a:rPr lang="en-US" sz="2400" b="1" dirty="0">
                <a:latin typeface="+mn-lt"/>
                <a:cs typeface="+mn-cs"/>
              </a:rPr>
              <a:t>Notify OSRS </a:t>
            </a:r>
            <a:r>
              <a:rPr lang="en-US" sz="2400" dirty="0">
                <a:latin typeface="+mn-lt"/>
                <a:cs typeface="+mn-cs"/>
              </a:rPr>
              <a:t>before applying or collaborating on a Sponsored Research Project by submitting a </a:t>
            </a:r>
            <a:r>
              <a:rPr lang="en-US" sz="2400" b="1" dirty="0">
                <a:latin typeface="+mn-lt"/>
                <a:cs typeface="+mn-cs"/>
              </a:rPr>
              <a:t>Research Project Intent Notification Form (RPINF) </a:t>
            </a:r>
            <a:r>
              <a:rPr lang="en-US" sz="2400" dirty="0">
                <a:latin typeface="+mn-lt"/>
                <a:cs typeface="+mn-cs"/>
              </a:rPr>
              <a:t>as soon possible in the process.</a:t>
            </a:r>
          </a:p>
          <a:p>
            <a:pPr>
              <a:lnSpc>
                <a:spcPct val="90000"/>
              </a:lnSpc>
            </a:pPr>
            <a:r>
              <a:rPr lang="en-US" sz="2400" dirty="0">
                <a:latin typeface="+mn-lt"/>
                <a:cs typeface="+mn-cs"/>
              </a:rPr>
              <a:t>Allow OSRS to help you </a:t>
            </a:r>
            <a:r>
              <a:rPr lang="en-US" sz="2400" b="1" dirty="0">
                <a:latin typeface="+mn-lt"/>
                <a:cs typeface="+mn-cs"/>
              </a:rPr>
              <a:t>develop your budget </a:t>
            </a:r>
            <a:r>
              <a:rPr lang="en-US" sz="2400" dirty="0">
                <a:latin typeface="+mn-lt"/>
                <a:cs typeface="+mn-cs"/>
              </a:rPr>
              <a:t>in line with ULCHS effort accounting system and funder’s guidelines.</a:t>
            </a:r>
          </a:p>
          <a:p>
            <a:pPr>
              <a:lnSpc>
                <a:spcPct val="90000"/>
              </a:lnSpc>
            </a:pPr>
            <a:r>
              <a:rPr lang="en-US" sz="2400" dirty="0">
                <a:latin typeface="+mn-lt"/>
                <a:cs typeface="+mn-cs"/>
              </a:rPr>
              <a:t>Complete a </a:t>
            </a:r>
            <a:r>
              <a:rPr lang="en-US" sz="2400" b="1" dirty="0">
                <a:latin typeface="+mn-lt"/>
                <a:cs typeface="+mn-cs"/>
              </a:rPr>
              <a:t>biographical sketch/</a:t>
            </a:r>
            <a:r>
              <a:rPr lang="en-US" sz="2400" b="1" dirty="0" err="1">
                <a:latin typeface="+mn-lt"/>
                <a:cs typeface="+mn-cs"/>
              </a:rPr>
              <a:t>biosketch</a:t>
            </a:r>
            <a:r>
              <a:rPr lang="en-US" sz="2400" b="1" dirty="0">
                <a:latin typeface="+mn-lt"/>
                <a:cs typeface="+mn-cs"/>
              </a:rPr>
              <a:t>, CV, and Other Support documents </a:t>
            </a:r>
            <a:r>
              <a:rPr lang="en-US" sz="2400" dirty="0">
                <a:latin typeface="+mn-lt"/>
                <a:cs typeface="+mn-cs"/>
              </a:rPr>
              <a:t>(depending on the funding agency) and submit it to OSRS.</a:t>
            </a:r>
          </a:p>
          <a:p>
            <a:pPr>
              <a:lnSpc>
                <a:spcPct val="90000"/>
              </a:lnSpc>
            </a:pPr>
            <a:r>
              <a:rPr lang="en-US" b="1" dirty="0">
                <a:latin typeface="+mn-lt"/>
                <a:cs typeface="+mn-cs"/>
              </a:rPr>
              <a:t>Share any</a:t>
            </a:r>
            <a:r>
              <a:rPr lang="en-US" sz="2400" b="1" dirty="0">
                <a:latin typeface="+mn-lt"/>
                <a:cs typeface="+mn-cs"/>
              </a:rPr>
              <a:t> pre-award assessment </a:t>
            </a:r>
            <a:r>
              <a:rPr lang="en-US" sz="2400" dirty="0">
                <a:latin typeface="+mn-lt"/>
                <a:cs typeface="+mn-cs"/>
              </a:rPr>
              <a:t>questionnaire</a:t>
            </a:r>
            <a:r>
              <a:rPr lang="en-US" dirty="0">
                <a:latin typeface="+mn-lt"/>
                <a:cs typeface="+mn-cs"/>
              </a:rPr>
              <a:t>(s) or teaming agreements/letter of intent from </a:t>
            </a:r>
            <a:r>
              <a:rPr lang="en-US" sz="2400" dirty="0">
                <a:latin typeface="+mn-lt"/>
                <a:cs typeface="+mn-cs"/>
              </a:rPr>
              <a:t>collaborating partners with </a:t>
            </a:r>
            <a:r>
              <a:rPr lang="en-US" dirty="0">
                <a:latin typeface="+mn-lt"/>
                <a:cs typeface="+mn-cs"/>
              </a:rPr>
              <a:t>OSRS/OFS.</a:t>
            </a:r>
            <a:endParaRPr lang="en-US" sz="2400" dirty="0">
              <a:latin typeface="+mn-lt"/>
              <a:cs typeface="+mn-cs"/>
            </a:endParaRPr>
          </a:p>
        </p:txBody>
      </p:sp>
      <p:sp>
        <p:nvSpPr>
          <p:cNvPr id="3" name="TextBox 2">
            <a:extLst>
              <a:ext uri="{FF2B5EF4-FFF2-40B4-BE49-F238E27FC236}">
                <a16:creationId xmlns:a16="http://schemas.microsoft.com/office/drawing/2014/main" id="{8838F752-F8F1-0328-78AB-15FFBAB2BD8B}"/>
              </a:ext>
            </a:extLst>
          </p:cNvPr>
          <p:cNvSpPr txBox="1"/>
          <p:nvPr/>
        </p:nvSpPr>
        <p:spPr>
          <a:xfrm>
            <a:off x="4610324" y="6470737"/>
            <a:ext cx="7298774" cy="381828"/>
          </a:xfrm>
          <a:prstGeom prst="rect">
            <a:avLst/>
          </a:prstGeom>
          <a:solidFill>
            <a:schemeClr val="bg1"/>
          </a:solidFill>
        </p:spPr>
        <p:txBody>
          <a:bodyPr wrap="square" rtlCol="0">
            <a:spAutoFit/>
          </a:bodyPr>
          <a:lstStyle/>
          <a:p>
            <a:pPr algn="r"/>
            <a:r>
              <a:rPr lang="en-US" b="1">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2438974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2B302E-9E32-1B29-E922-0F233840F010}"/>
              </a:ext>
            </a:extLst>
          </p:cNvPr>
          <p:cNvSpPr>
            <a:spLocks noGrp="1"/>
          </p:cNvSpPr>
          <p:nvPr>
            <p:ph type="title"/>
          </p:nvPr>
        </p:nvSpPr>
        <p:spPr/>
        <p:txBody>
          <a:bodyPr/>
          <a:lstStyle/>
          <a:p>
            <a:pPr algn="ctr"/>
            <a:r>
              <a:rPr lang="en-US" sz="4400" b="1">
                <a:latin typeface="+mn-lt"/>
                <a:cs typeface="+mn-cs"/>
              </a:rPr>
              <a:t>Research Project Intent Notification Form (RPINF)</a:t>
            </a:r>
            <a:endParaRPr lang="en-US"/>
          </a:p>
        </p:txBody>
      </p:sp>
      <p:graphicFrame>
        <p:nvGraphicFramePr>
          <p:cNvPr id="11" name="Table 10">
            <a:extLst>
              <a:ext uri="{FF2B5EF4-FFF2-40B4-BE49-F238E27FC236}">
                <a16:creationId xmlns:a16="http://schemas.microsoft.com/office/drawing/2014/main" id="{52769D08-B0D0-5280-0703-687D90D606E0}"/>
              </a:ext>
            </a:extLst>
          </p:cNvPr>
          <p:cNvGraphicFramePr>
            <a:graphicFrameLocks noGrp="1"/>
          </p:cNvGraphicFramePr>
          <p:nvPr>
            <p:extLst>
              <p:ext uri="{D42A27DB-BD31-4B8C-83A1-F6EECF244321}">
                <p14:modId xmlns:p14="http://schemas.microsoft.com/office/powerpoint/2010/main" val="3593015427"/>
              </p:ext>
            </p:extLst>
          </p:nvPr>
        </p:nvGraphicFramePr>
        <p:xfrm>
          <a:off x="370449" y="1693333"/>
          <a:ext cx="11451102" cy="2928222"/>
        </p:xfrm>
        <a:graphic>
          <a:graphicData uri="http://schemas.openxmlformats.org/drawingml/2006/table">
            <a:tbl>
              <a:tblPr firstRow="1" firstCol="1" bandRow="1"/>
              <a:tblGrid>
                <a:gridCol w="4280272">
                  <a:extLst>
                    <a:ext uri="{9D8B030D-6E8A-4147-A177-3AD203B41FA5}">
                      <a16:colId xmlns:a16="http://schemas.microsoft.com/office/drawing/2014/main" val="2029307907"/>
                    </a:ext>
                  </a:extLst>
                </a:gridCol>
                <a:gridCol w="3585415">
                  <a:extLst>
                    <a:ext uri="{9D8B030D-6E8A-4147-A177-3AD203B41FA5}">
                      <a16:colId xmlns:a16="http://schemas.microsoft.com/office/drawing/2014/main" val="957716783"/>
                    </a:ext>
                  </a:extLst>
                </a:gridCol>
                <a:gridCol w="3585415">
                  <a:extLst>
                    <a:ext uri="{9D8B030D-6E8A-4147-A177-3AD203B41FA5}">
                      <a16:colId xmlns:a16="http://schemas.microsoft.com/office/drawing/2014/main" val="3834189876"/>
                    </a:ext>
                  </a:extLst>
                </a:gridCol>
              </a:tblGrid>
              <a:tr h="285398">
                <a:tc>
                  <a:txBody>
                    <a:bodyPr/>
                    <a:lstStyle/>
                    <a:p>
                      <a:pPr marL="0" marR="0">
                        <a:lnSpc>
                          <a:spcPct val="115000"/>
                        </a:lnSpc>
                        <a:spcBef>
                          <a:spcPts val="0"/>
                        </a:spcBef>
                        <a:spcAft>
                          <a:spcPts val="1000"/>
                        </a:spcAft>
                      </a:pPr>
                      <a:r>
                        <a:rPr lang="tr-TR" sz="1000" b="1">
                          <a:effectLst/>
                          <a:latin typeface="Times New Roman" panose="02020603050405020304" pitchFamily="18" charset="0"/>
                          <a:ea typeface="Times New Roman" panose="02020603050405020304" pitchFamily="18" charset="0"/>
                          <a:cs typeface="Times New Roman" panose="02020603050405020304" pitchFamily="18" charset="0"/>
                        </a:rPr>
                        <a:t>PROJECT NUMBER </a:t>
                      </a:r>
                      <a:r>
                        <a:rPr lang="tr-TR" sz="1000">
                          <a:effectLst/>
                          <a:latin typeface="Times New Roman" panose="02020603050405020304" pitchFamily="18" charset="0"/>
                          <a:ea typeface="Times New Roman" panose="02020603050405020304" pitchFamily="18" charset="0"/>
                          <a:cs typeface="Times New Roman" panose="02020603050405020304" pitchFamily="18" charset="0"/>
                        </a:rPr>
                        <a:t>(to be filled by OSRS Staff)</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100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093901150"/>
                  </a:ext>
                </a:extLst>
              </a:tr>
              <a:tr h="267878">
                <a:tc>
                  <a:txBody>
                    <a:bodyPr/>
                    <a:lstStyle/>
                    <a:p>
                      <a:pPr marL="0" marR="0">
                        <a:lnSpc>
                          <a:spcPct val="115000"/>
                        </a:lnSpc>
                        <a:spcBef>
                          <a:spcPts val="0"/>
                        </a:spcBef>
                        <a:spcAft>
                          <a:spcPts val="1000"/>
                        </a:spcAft>
                      </a:pPr>
                      <a:r>
                        <a:rPr lang="tr-TR" sz="1000" b="1">
                          <a:effectLst/>
                          <a:latin typeface="Times New Roman" panose="02020603050405020304" pitchFamily="18" charset="0"/>
                          <a:ea typeface="Times New Roman" panose="02020603050405020304" pitchFamily="18" charset="0"/>
                          <a:cs typeface="Times New Roman" panose="02020603050405020304" pitchFamily="18" charset="0"/>
                        </a:rPr>
                        <a:t>PROJECT TYPE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100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48734065"/>
                  </a:ext>
                </a:extLst>
              </a:tr>
              <a:tr h="273872">
                <a:tc>
                  <a:txBody>
                    <a:bodyPr/>
                    <a:lstStyle/>
                    <a:p>
                      <a:pPr marL="0" marR="0">
                        <a:lnSpc>
                          <a:spcPct val="115000"/>
                        </a:lnSpc>
                        <a:spcBef>
                          <a:spcPts val="0"/>
                        </a:spcBef>
                        <a:spcAft>
                          <a:spcPts val="1000"/>
                        </a:spcAft>
                      </a:pPr>
                      <a:r>
                        <a:rPr lang="tr-TR" sz="1000" b="1">
                          <a:effectLst/>
                          <a:latin typeface="Times New Roman" panose="02020603050405020304" pitchFamily="18" charset="0"/>
                          <a:ea typeface="Times New Roman" panose="02020603050405020304" pitchFamily="18" charset="0"/>
                          <a:cs typeface="Times New Roman" panose="02020603050405020304" pitchFamily="18" charset="0"/>
                        </a:rPr>
                        <a:t>PROJECT TITLE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100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265534387"/>
                  </a:ext>
                </a:extLst>
              </a:tr>
              <a:tr h="267878">
                <a:tc>
                  <a:txBody>
                    <a:bodyPr/>
                    <a:lstStyle/>
                    <a:p>
                      <a:pPr marL="0" marR="0">
                        <a:lnSpc>
                          <a:spcPct val="115000"/>
                        </a:lnSpc>
                        <a:spcBef>
                          <a:spcPts val="0"/>
                        </a:spcBef>
                        <a:spcAft>
                          <a:spcPts val="1000"/>
                        </a:spcAft>
                      </a:pPr>
                      <a:r>
                        <a:rPr lang="tr-TR" sz="1000" b="1">
                          <a:effectLst/>
                          <a:latin typeface="Times New Roman" panose="02020603050405020304" pitchFamily="18" charset="0"/>
                          <a:ea typeface="Times New Roman" panose="02020603050405020304" pitchFamily="18" charset="0"/>
                          <a:cs typeface="Times New Roman" panose="02020603050405020304" pitchFamily="18" charset="0"/>
                        </a:rPr>
                        <a:t>PROJECT GOAL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100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421453366"/>
                  </a:ext>
                </a:extLst>
              </a:tr>
              <a:tr h="267878">
                <a:tc>
                  <a:txBody>
                    <a:bodyPr/>
                    <a:lstStyle/>
                    <a:p>
                      <a:pPr marL="0" marR="0">
                        <a:lnSpc>
                          <a:spcPct val="115000"/>
                        </a:lnSpc>
                        <a:spcBef>
                          <a:spcPts val="0"/>
                        </a:spcBef>
                        <a:spcAft>
                          <a:spcPts val="1000"/>
                        </a:spcAft>
                      </a:pPr>
                      <a:r>
                        <a:rPr lang="tr-TR" sz="1000" b="1">
                          <a:effectLst/>
                          <a:latin typeface="Times New Roman" panose="02020603050405020304" pitchFamily="18" charset="0"/>
                          <a:ea typeface="Times New Roman" panose="02020603050405020304" pitchFamily="18" charset="0"/>
                          <a:cs typeface="Times New Roman" panose="02020603050405020304" pitchFamily="18" charset="0"/>
                        </a:rPr>
                        <a:t>PRINCIPAL INVESTIGATOR  (PI)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tr-TR" sz="1000">
                          <a:solidFill>
                            <a:srgbClr val="767171"/>
                          </a:solidFill>
                          <a:effectLst/>
                          <a:latin typeface="Times New Roman" panose="02020603050405020304" pitchFamily="18" charset="0"/>
                          <a:ea typeface="Calibri" panose="020F0502020204030204" pitchFamily="34" charset="0"/>
                          <a:cs typeface="Times New Roman" panose="02020603050405020304" pitchFamily="18" charset="0"/>
                        </a:rPr>
                        <a:t>Name and SURNAME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tr-TR" sz="1000">
                          <a:solidFill>
                            <a:srgbClr val="767171"/>
                          </a:solidFill>
                          <a:effectLst/>
                          <a:latin typeface="Times New Roman" panose="02020603050405020304" pitchFamily="18" charset="0"/>
                          <a:ea typeface="Calibri" panose="020F0502020204030204" pitchFamily="34" charset="0"/>
                          <a:cs typeface="Times New Roman" panose="02020603050405020304" pitchFamily="18" charset="0"/>
                        </a:rPr>
                        <a:t>Email and Phone Number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5717626"/>
                  </a:ext>
                </a:extLst>
              </a:tr>
              <a:tr h="148462">
                <a:tc rowSpan="2">
                  <a:txBody>
                    <a:bodyPr/>
                    <a:lstStyle/>
                    <a:p>
                      <a:pPr marL="0" marR="0">
                        <a:lnSpc>
                          <a:spcPct val="115000"/>
                        </a:lnSpc>
                        <a:spcBef>
                          <a:spcPts val="0"/>
                        </a:spcBef>
                        <a:spcAft>
                          <a:spcPts val="1000"/>
                        </a:spcAft>
                      </a:pPr>
                      <a:r>
                        <a:rPr lang="tr-TR" sz="1000" b="1">
                          <a:effectLst/>
                          <a:latin typeface="Times New Roman" panose="02020603050405020304" pitchFamily="18" charset="0"/>
                          <a:ea typeface="Times New Roman" panose="02020603050405020304" pitchFamily="18" charset="0"/>
                          <a:cs typeface="Times New Roman" panose="02020603050405020304" pitchFamily="18" charset="0"/>
                        </a:rPr>
                        <a:t>CO-PRINCIPAL INVESTIGATORS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tr-TR" sz="1000">
                          <a:solidFill>
                            <a:srgbClr val="767171"/>
                          </a:solidFill>
                          <a:effectLst/>
                          <a:latin typeface="Times New Roman" panose="02020603050405020304" pitchFamily="18" charset="0"/>
                          <a:ea typeface="Calibri" panose="020F0502020204030204" pitchFamily="34" charset="0"/>
                          <a:cs typeface="Times New Roman" panose="02020603050405020304" pitchFamily="18" charset="0"/>
                        </a:rPr>
                        <a:t>Name and SURNAME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tr-TR" sz="1000">
                          <a:solidFill>
                            <a:srgbClr val="767171"/>
                          </a:solidFill>
                          <a:effectLst/>
                          <a:latin typeface="Times New Roman" panose="02020603050405020304" pitchFamily="18" charset="0"/>
                          <a:ea typeface="Calibri" panose="020F0502020204030204" pitchFamily="34" charset="0"/>
                          <a:cs typeface="Times New Roman" panose="02020603050405020304" pitchFamily="18" charset="0"/>
                        </a:rPr>
                        <a:t>Email and Phone Number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7578981"/>
                  </a:ext>
                </a:extLst>
              </a:tr>
              <a:tr h="248513">
                <a:tc vMerge="1">
                  <a:txBody>
                    <a:bodyPr/>
                    <a:lstStyle/>
                    <a:p>
                      <a:endParaRPr lang="en-US"/>
                    </a:p>
                  </a:txBody>
                  <a:tcPr/>
                </a:tc>
                <a:tc>
                  <a:txBody>
                    <a:bodyPr/>
                    <a:lstStyle/>
                    <a:p>
                      <a:pPr marL="0" marR="0" algn="ctr">
                        <a:lnSpc>
                          <a:spcPct val="115000"/>
                        </a:lnSpc>
                        <a:spcBef>
                          <a:spcPts val="0"/>
                        </a:spcBef>
                        <a:spcAft>
                          <a:spcPts val="1000"/>
                        </a:spcAft>
                      </a:pPr>
                      <a:r>
                        <a:rPr lang="tr-TR" sz="1000">
                          <a:solidFill>
                            <a:srgbClr val="767171"/>
                          </a:solidFill>
                          <a:effectLst/>
                          <a:latin typeface="Times New Roman" panose="02020603050405020304" pitchFamily="18" charset="0"/>
                          <a:ea typeface="Calibri" panose="020F0502020204030204" pitchFamily="34" charset="0"/>
                          <a:cs typeface="Times New Roman" panose="02020603050405020304" pitchFamily="18" charset="0"/>
                        </a:rPr>
                        <a:t>Name and SURNAME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tr-TR" sz="1000">
                          <a:solidFill>
                            <a:srgbClr val="767171"/>
                          </a:solidFill>
                          <a:effectLst/>
                          <a:latin typeface="Times New Roman" panose="02020603050405020304" pitchFamily="18" charset="0"/>
                          <a:ea typeface="Calibri" panose="020F0502020204030204" pitchFamily="34" charset="0"/>
                          <a:cs typeface="Times New Roman" panose="02020603050405020304" pitchFamily="18" charset="0"/>
                        </a:rPr>
                        <a:t>Email and Phone Number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1720936"/>
                  </a:ext>
                </a:extLst>
              </a:tr>
              <a:tr h="271566">
                <a:tc>
                  <a:txBody>
                    <a:bodyPr/>
                    <a:lstStyle/>
                    <a:p>
                      <a:pPr marL="0" marR="0">
                        <a:lnSpc>
                          <a:spcPct val="115000"/>
                        </a:lnSpc>
                        <a:spcBef>
                          <a:spcPts val="0"/>
                        </a:spcBef>
                        <a:spcAft>
                          <a:spcPts val="1000"/>
                        </a:spcAft>
                      </a:pPr>
                      <a:r>
                        <a:rPr lang="tr-TR" sz="1000" b="1">
                          <a:effectLst/>
                          <a:latin typeface="Times New Roman" panose="02020603050405020304" pitchFamily="18" charset="0"/>
                          <a:ea typeface="Times New Roman" panose="02020603050405020304" pitchFamily="18" charset="0"/>
                          <a:cs typeface="Times New Roman" panose="02020603050405020304" pitchFamily="18" charset="0"/>
                        </a:rPr>
                        <a:t>1.Wıll the project involve human subject?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1000"/>
                        </a:spcAft>
                      </a:pPr>
                      <a:r>
                        <a:rPr lang="en-US" sz="1100">
                          <a:effectLst/>
                          <a:latin typeface="MS Gothic" panose="020B0609070205080204" pitchFamily="49" charset="-128"/>
                          <a:ea typeface="Calibri" panose="020F0502020204030204" pitchFamily="34" charset="0"/>
                          <a:cs typeface="Times New Roman" panose="02020603050405020304" pitchFamily="18" charset="0"/>
                        </a:rPr>
                        <a:t>☐</a:t>
                      </a:r>
                      <a:r>
                        <a:rPr lang="tr-TR" sz="1100">
                          <a:effectLst/>
                          <a:latin typeface="Times New Roman" panose="02020603050405020304" pitchFamily="18" charset="0"/>
                          <a:ea typeface="Calibri" panose="020F0502020204030204" pitchFamily="34" charset="0"/>
                          <a:cs typeface="Times New Roman" panose="02020603050405020304" pitchFamily="18" charset="0"/>
                        </a:rPr>
                        <a:t>YES        </a:t>
                      </a:r>
                      <a:r>
                        <a:rPr lang="en-US" sz="1100">
                          <a:effectLst/>
                          <a:latin typeface="MS Gothic" panose="020B0609070205080204" pitchFamily="49" charset="-128"/>
                          <a:ea typeface="Calibri" panose="020F0502020204030204" pitchFamily="34" charset="0"/>
                          <a:cs typeface="Times New Roman" panose="02020603050405020304" pitchFamily="18" charset="0"/>
                        </a:rPr>
                        <a:t>☐</a:t>
                      </a:r>
                      <a:r>
                        <a:rPr lang="tr-TR" sz="1100">
                          <a:effectLst/>
                          <a:latin typeface="Times New Roman" panose="02020603050405020304" pitchFamily="18" charset="0"/>
                          <a:ea typeface="Calibri" panose="020F0502020204030204" pitchFamily="34" charset="0"/>
                          <a:cs typeface="Times New Roman" panose="02020603050405020304" pitchFamily="18" charset="0"/>
                        </a:rPr>
                        <a:t>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193958976"/>
                  </a:ext>
                </a:extLst>
              </a:tr>
              <a:tr h="304762">
                <a:tc>
                  <a:txBody>
                    <a:bodyPr/>
                    <a:lstStyle/>
                    <a:p>
                      <a:pPr marL="0" marR="0">
                        <a:lnSpc>
                          <a:spcPct val="115000"/>
                        </a:lnSpc>
                        <a:spcBef>
                          <a:spcPts val="0"/>
                        </a:spcBef>
                        <a:spcAft>
                          <a:spcPts val="100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2. What is the expected duration of the project?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218247966"/>
                  </a:ext>
                </a:extLst>
              </a:tr>
              <a:tr h="292314">
                <a:tc>
                  <a:txBody>
                    <a:bodyPr/>
                    <a:lstStyle/>
                    <a:p>
                      <a:pPr marL="0" marR="0">
                        <a:lnSpc>
                          <a:spcPct val="115000"/>
                        </a:lnSpc>
                        <a:spcBef>
                          <a:spcPts val="0"/>
                        </a:spcBef>
                        <a:spcAft>
                          <a:spcPts val="1000"/>
                        </a:spcAft>
                      </a:pPr>
                      <a:r>
                        <a:rPr lang="tr-TR" sz="1000" b="1">
                          <a:effectLst/>
                          <a:latin typeface="Times New Roman" panose="02020603050405020304" pitchFamily="18" charset="0"/>
                          <a:ea typeface="Times New Roman" panose="02020603050405020304" pitchFamily="18" charset="0"/>
                          <a:cs typeface="Times New Roman" panose="02020603050405020304" pitchFamily="18" charset="0"/>
                        </a:rPr>
                        <a:t>3. Which donor will the proposal be submitted to?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370837981"/>
                  </a:ext>
                </a:extLst>
              </a:tr>
              <a:tr h="284015">
                <a:tc>
                  <a:txBody>
                    <a:bodyPr/>
                    <a:lstStyle/>
                    <a:p>
                      <a:pPr marL="0" marR="0">
                        <a:lnSpc>
                          <a:spcPct val="115000"/>
                        </a:lnSpc>
                        <a:spcBef>
                          <a:spcPts val="0"/>
                        </a:spcBef>
                        <a:spcAft>
                          <a:spcPts val="1000"/>
                        </a:spcAft>
                      </a:pPr>
                      <a:r>
                        <a:rPr lang="tr-TR" sz="1000" b="1">
                          <a:effectLst/>
                          <a:latin typeface="Times New Roman" panose="02020603050405020304" pitchFamily="18" charset="0"/>
                          <a:ea typeface="Times New Roman" panose="02020603050405020304" pitchFamily="18" charset="0"/>
                          <a:cs typeface="Times New Roman" panose="02020603050405020304" pitchFamily="18" charset="0"/>
                        </a:rPr>
                        <a:t>4. When is the deadline for the Call for Proposal? If apply.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45190575"/>
                  </a:ext>
                </a:extLst>
              </a:tr>
            </a:tbl>
          </a:graphicData>
        </a:graphic>
      </p:graphicFrame>
      <p:graphicFrame>
        <p:nvGraphicFramePr>
          <p:cNvPr id="15" name="Table 14">
            <a:extLst>
              <a:ext uri="{FF2B5EF4-FFF2-40B4-BE49-F238E27FC236}">
                <a16:creationId xmlns:a16="http://schemas.microsoft.com/office/drawing/2014/main" id="{8731E206-7ACF-55EC-A129-3DBBBD8DBE4F}"/>
              </a:ext>
            </a:extLst>
          </p:cNvPr>
          <p:cNvGraphicFramePr>
            <a:graphicFrameLocks noGrp="1"/>
          </p:cNvGraphicFramePr>
          <p:nvPr>
            <p:extLst>
              <p:ext uri="{D42A27DB-BD31-4B8C-83A1-F6EECF244321}">
                <p14:modId xmlns:p14="http://schemas.microsoft.com/office/powerpoint/2010/main" val="1450096655"/>
              </p:ext>
            </p:extLst>
          </p:nvPr>
        </p:nvGraphicFramePr>
        <p:xfrm>
          <a:off x="370447" y="4621555"/>
          <a:ext cx="11451103" cy="1576044"/>
        </p:xfrm>
        <a:graphic>
          <a:graphicData uri="http://schemas.openxmlformats.org/drawingml/2006/table">
            <a:tbl>
              <a:tblPr firstRow="1" firstCol="1" bandRow="1"/>
              <a:tblGrid>
                <a:gridCol w="2836871">
                  <a:extLst>
                    <a:ext uri="{9D8B030D-6E8A-4147-A177-3AD203B41FA5}">
                      <a16:colId xmlns:a16="http://schemas.microsoft.com/office/drawing/2014/main" val="725902319"/>
                    </a:ext>
                  </a:extLst>
                </a:gridCol>
                <a:gridCol w="1742559">
                  <a:extLst>
                    <a:ext uri="{9D8B030D-6E8A-4147-A177-3AD203B41FA5}">
                      <a16:colId xmlns:a16="http://schemas.microsoft.com/office/drawing/2014/main" val="1652851820"/>
                    </a:ext>
                  </a:extLst>
                </a:gridCol>
                <a:gridCol w="2289715">
                  <a:extLst>
                    <a:ext uri="{9D8B030D-6E8A-4147-A177-3AD203B41FA5}">
                      <a16:colId xmlns:a16="http://schemas.microsoft.com/office/drawing/2014/main" val="3424411083"/>
                    </a:ext>
                  </a:extLst>
                </a:gridCol>
                <a:gridCol w="2290979">
                  <a:extLst>
                    <a:ext uri="{9D8B030D-6E8A-4147-A177-3AD203B41FA5}">
                      <a16:colId xmlns:a16="http://schemas.microsoft.com/office/drawing/2014/main" val="2209256749"/>
                    </a:ext>
                  </a:extLst>
                </a:gridCol>
                <a:gridCol w="2290979">
                  <a:extLst>
                    <a:ext uri="{9D8B030D-6E8A-4147-A177-3AD203B41FA5}">
                      <a16:colId xmlns:a16="http://schemas.microsoft.com/office/drawing/2014/main" val="2413968991"/>
                    </a:ext>
                  </a:extLst>
                </a:gridCol>
              </a:tblGrid>
              <a:tr h="369680">
                <a:tc gridSpan="5">
                  <a:txBody>
                    <a:bodyPr/>
                    <a:lstStyle/>
                    <a:p>
                      <a:pPr marL="0" marR="0" algn="ctr">
                        <a:lnSpc>
                          <a:spcPct val="115000"/>
                        </a:lnSpc>
                        <a:spcBef>
                          <a:spcPts val="0"/>
                        </a:spcBef>
                        <a:spcAft>
                          <a:spcPts val="1000"/>
                        </a:spcAft>
                      </a:pPr>
                      <a:r>
                        <a:rPr lang="tr-TR" sz="1100" b="1">
                          <a:effectLst/>
                          <a:latin typeface="Times New Roman" panose="02020603050405020304" pitchFamily="18" charset="0"/>
                          <a:ea typeface="Calibri" panose="020F0502020204030204" pitchFamily="34" charset="0"/>
                          <a:cs typeface="Times New Roman" panose="02020603050405020304" pitchFamily="18" charset="0"/>
                        </a:rPr>
                        <a:t>PROJECT INVESTIGATORS*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67578265"/>
                  </a:ext>
                </a:extLst>
              </a:tr>
              <a:tr h="360760">
                <a:tc>
                  <a:txBody>
                    <a:bodyPr/>
                    <a:lstStyle/>
                    <a:p>
                      <a:pPr marL="0" marR="0" algn="ctr">
                        <a:lnSpc>
                          <a:spcPct val="115000"/>
                        </a:lnSpc>
                        <a:spcBef>
                          <a:spcPts val="0"/>
                        </a:spcBef>
                        <a:spcAft>
                          <a:spcPts val="1000"/>
                        </a:spcAft>
                      </a:pPr>
                      <a:r>
                        <a:rPr lang="tr-TR" sz="1100" b="1">
                          <a:effectLst/>
                          <a:latin typeface="Times New Roman" panose="02020603050405020304" pitchFamily="18" charset="0"/>
                          <a:ea typeface="Calibri" panose="020F0502020204030204" pitchFamily="34" charset="0"/>
                          <a:cs typeface="Times New Roman" panose="02020603050405020304" pitchFamily="18" charset="0"/>
                        </a:rPr>
                        <a:t>Name and Surname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tr-TR" sz="1100" b="1">
                          <a:effectLst/>
                          <a:latin typeface="Times New Roman" panose="02020603050405020304" pitchFamily="18" charset="0"/>
                          <a:ea typeface="Calibri" panose="020F0502020204030204" pitchFamily="34" charset="0"/>
                          <a:cs typeface="Times New Roman" panose="02020603050405020304" pitchFamily="18" charset="0"/>
                        </a:rPr>
                        <a:t>Nationality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tr-TR" sz="1100" b="1">
                          <a:effectLst/>
                          <a:latin typeface="Times New Roman" panose="02020603050405020304" pitchFamily="18" charset="0"/>
                          <a:ea typeface="Calibri" panose="020F0502020204030204" pitchFamily="34" charset="0"/>
                          <a:cs typeface="Times New Roman" panose="02020603050405020304" pitchFamily="18" charset="0"/>
                        </a:rPr>
                        <a:t>Role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tr-TR" sz="1100" b="1">
                          <a:effectLst/>
                          <a:latin typeface="Times New Roman" panose="02020603050405020304" pitchFamily="18" charset="0"/>
                          <a:ea typeface="Calibri" panose="020F0502020204030204" pitchFamily="34" charset="0"/>
                          <a:cs typeface="Times New Roman" panose="02020603050405020304" pitchFamily="18" charset="0"/>
                        </a:rPr>
                        <a:t>FTE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tr-TR" sz="1100" b="1">
                          <a:effectLst/>
                          <a:latin typeface="Times New Roman" panose="02020603050405020304" pitchFamily="18" charset="0"/>
                          <a:ea typeface="Calibri" panose="020F0502020204030204" pitchFamily="34" charset="0"/>
                          <a:cs typeface="Times New Roman" panose="02020603050405020304" pitchFamily="18" charset="0"/>
                        </a:rPr>
                        <a:t>Signature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5608609"/>
                  </a:ext>
                </a:extLst>
              </a:tr>
              <a:tr h="281868">
                <a:tc>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9832525"/>
                  </a:ext>
                </a:extLst>
              </a:tr>
              <a:tr h="281868">
                <a:tc>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7149690"/>
                  </a:ext>
                </a:extLst>
              </a:tr>
              <a:tr h="281868">
                <a:tc>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1351383"/>
                  </a:ext>
                </a:extLst>
              </a:tr>
            </a:tbl>
          </a:graphicData>
        </a:graphic>
      </p:graphicFrame>
      <p:sp>
        <p:nvSpPr>
          <p:cNvPr id="16" name="TextBox 15">
            <a:extLst>
              <a:ext uri="{FF2B5EF4-FFF2-40B4-BE49-F238E27FC236}">
                <a16:creationId xmlns:a16="http://schemas.microsoft.com/office/drawing/2014/main" id="{995934DE-C646-F76B-7B3B-1FD919087D72}"/>
              </a:ext>
            </a:extLst>
          </p:cNvPr>
          <p:cNvSpPr txBox="1"/>
          <p:nvPr/>
        </p:nvSpPr>
        <p:spPr>
          <a:xfrm>
            <a:off x="109509" y="6325598"/>
            <a:ext cx="7298774" cy="381828"/>
          </a:xfrm>
          <a:prstGeom prst="rect">
            <a:avLst/>
          </a:prstGeom>
          <a:solidFill>
            <a:schemeClr val="bg1"/>
          </a:solidFill>
        </p:spPr>
        <p:txBody>
          <a:bodyPr wrap="square" rtlCol="0">
            <a:spAutoFit/>
          </a:bodyPr>
          <a:lstStyle/>
          <a:p>
            <a:r>
              <a:rPr lang="en-US" b="1">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640473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4AB1486-6D0D-7E79-3A8E-59F869BA2081}"/>
              </a:ext>
            </a:extLst>
          </p:cNvPr>
          <p:cNvSpPr>
            <a:spLocks noGrp="1"/>
          </p:cNvSpPr>
          <p:nvPr>
            <p:ph type="title"/>
          </p:nvPr>
        </p:nvSpPr>
        <p:spPr/>
        <p:txBody>
          <a:bodyPr/>
          <a:lstStyle/>
          <a:p>
            <a:pPr algn="ctr"/>
            <a:r>
              <a:rPr lang="en-US"/>
              <a:t>Sample Biosketch</a:t>
            </a:r>
          </a:p>
        </p:txBody>
      </p:sp>
      <p:sp>
        <p:nvSpPr>
          <p:cNvPr id="10" name="TextBox 9">
            <a:extLst>
              <a:ext uri="{FF2B5EF4-FFF2-40B4-BE49-F238E27FC236}">
                <a16:creationId xmlns:a16="http://schemas.microsoft.com/office/drawing/2014/main" id="{3BCB1B71-9274-5B0C-E31F-094006605056}"/>
              </a:ext>
            </a:extLst>
          </p:cNvPr>
          <p:cNvSpPr txBox="1"/>
          <p:nvPr/>
        </p:nvSpPr>
        <p:spPr>
          <a:xfrm>
            <a:off x="507999" y="1587470"/>
            <a:ext cx="11313552" cy="2852063"/>
          </a:xfrm>
          <a:prstGeom prst="rect">
            <a:avLst/>
          </a:prstGeom>
          <a:noFill/>
        </p:spPr>
        <p:txBody>
          <a:bodyPr wrap="square">
            <a:spAutoFit/>
          </a:bodyPr>
          <a:lstStyle/>
          <a:p>
            <a:pPr marL="0" marR="0" algn="r">
              <a:spcBef>
                <a:spcPts val="0"/>
              </a:spcBef>
              <a:spcAft>
                <a:spcPts val="600"/>
              </a:spcAft>
            </a:pPr>
            <a:r>
              <a:rPr lang="en-US" sz="1100">
                <a:effectLst/>
                <a:latin typeface="Arial" panose="020B0604020202020204" pitchFamily="34" charset="0"/>
                <a:ea typeface="Times New Roman" panose="02020603050405020304" pitchFamily="18" charset="0"/>
                <a:cs typeface="Times New Roman" panose="02020603050405020304" pitchFamily="18" charset="0"/>
              </a:rPr>
              <a:t>OMB No. 0925-0001 and 0925-0002 (Rev. 10/2021 Approved Through 09/30/2024)</a:t>
            </a:r>
          </a:p>
          <a:p>
            <a:pPr marL="0" marR="0" algn="ctr">
              <a:spcBef>
                <a:spcPts val="1200"/>
              </a:spcBef>
              <a:spcAft>
                <a:spcPts val="0"/>
              </a:spcAft>
            </a:pPr>
            <a:r>
              <a:rPr lang="en-US" sz="1800" b="1">
                <a:effectLst/>
                <a:latin typeface="Arial" panose="020B0604020202020204" pitchFamily="34" charset="0"/>
                <a:ea typeface="Times New Roman" panose="02020603050405020304" pitchFamily="18" charset="0"/>
                <a:cs typeface="Times New Roman" panose="02020603050405020304" pitchFamily="18" charset="0"/>
              </a:rPr>
              <a:t>BIOGRAPHICAL SKETCH</a:t>
            </a:r>
          </a:p>
          <a:p>
            <a:pPr marL="0" marR="0" algn="ctr">
              <a:spcBef>
                <a:spcPts val="200"/>
              </a:spcBef>
              <a:spcAft>
                <a:spcPts val="200"/>
              </a:spcAft>
            </a:pPr>
            <a:r>
              <a:rPr lang="en-US" sz="1100">
                <a:effectLst/>
                <a:latin typeface="Arial" panose="020B0604020202020204" pitchFamily="34" charset="0"/>
                <a:ea typeface="Times New Roman" panose="02020603050405020304" pitchFamily="18" charset="0"/>
              </a:rPr>
              <a:t>Provide the following information for the Senior/key personnel and other significant contributors.</a:t>
            </a:r>
            <a:br>
              <a:rPr lang="en-US" sz="1100">
                <a:effectLst/>
                <a:latin typeface="Arial" panose="020B0604020202020204" pitchFamily="34" charset="0"/>
                <a:ea typeface="Times New Roman" panose="02020603050405020304" pitchFamily="18" charset="0"/>
              </a:rPr>
            </a:br>
            <a:r>
              <a:rPr lang="en-US" sz="1100">
                <a:effectLst/>
                <a:latin typeface="Arial" panose="020B0604020202020204" pitchFamily="34" charset="0"/>
                <a:ea typeface="Times New Roman" panose="02020603050405020304" pitchFamily="18" charset="0"/>
              </a:rPr>
              <a:t>Follow this format for each person.  </a:t>
            </a:r>
            <a:r>
              <a:rPr lang="en-US" sz="1100" b="1">
                <a:effectLst/>
                <a:latin typeface="Arial" panose="020B0604020202020204" pitchFamily="34" charset="0"/>
                <a:ea typeface="Times New Roman" panose="02020603050405020304" pitchFamily="18" charset="0"/>
              </a:rPr>
              <a:t>DO NOT EXCEED FIVE PAGES.</a:t>
            </a:r>
            <a:endParaRPr lang="en-US" sz="1100">
              <a:effectLst/>
              <a:latin typeface="Arial" panose="020B0604020202020204" pitchFamily="34" charset="0"/>
              <a:ea typeface="Times New Roman" panose="02020603050405020304" pitchFamily="18" charset="0"/>
            </a:endParaRPr>
          </a:p>
          <a:p>
            <a:pPr marL="0" marR="0">
              <a:spcBef>
                <a:spcPts val="0"/>
              </a:spcBef>
              <a:spcAft>
                <a:spcPts val="800"/>
              </a:spcAft>
              <a:tabLst>
                <a:tab pos="171450" algn="l"/>
              </a:tabLst>
            </a:pPr>
            <a:r>
              <a:rPr lang="en-US" sz="1800">
                <a:effectLst/>
                <a:latin typeface="Arial" panose="020B0604020202020204" pitchFamily="34" charset="0"/>
                <a:ea typeface="Times New Roman" panose="02020603050405020304" pitchFamily="18" charset="0"/>
              </a:rPr>
              <a:t>NAME: </a:t>
            </a:r>
            <a:endParaRPr lang="en-US" sz="1100">
              <a:effectLst/>
              <a:latin typeface="Arial" panose="020B0604020202020204" pitchFamily="34" charset="0"/>
              <a:ea typeface="Times New Roman" panose="02020603050405020304" pitchFamily="18" charset="0"/>
            </a:endParaRPr>
          </a:p>
          <a:p>
            <a:pPr marL="0" marR="0">
              <a:spcBef>
                <a:spcPts val="0"/>
              </a:spcBef>
              <a:spcAft>
                <a:spcPts val="800"/>
              </a:spcAft>
              <a:tabLst>
                <a:tab pos="171450" algn="l"/>
              </a:tabLst>
            </a:pPr>
            <a:r>
              <a:rPr lang="en-US" sz="1800" err="1">
                <a:effectLst/>
                <a:latin typeface="Arial" panose="020B0604020202020204" pitchFamily="34" charset="0"/>
                <a:ea typeface="Times New Roman" panose="02020603050405020304" pitchFamily="18" charset="0"/>
              </a:rPr>
              <a:t>eRA</a:t>
            </a:r>
            <a:r>
              <a:rPr lang="en-US" sz="1800">
                <a:effectLst/>
                <a:latin typeface="Arial" panose="020B0604020202020204" pitchFamily="34" charset="0"/>
                <a:ea typeface="Times New Roman" panose="02020603050405020304" pitchFamily="18" charset="0"/>
              </a:rPr>
              <a:t> COMMONS USER NAME (credential, e.g., agency login): </a:t>
            </a:r>
            <a:endParaRPr lang="en-US" sz="1100">
              <a:effectLst/>
              <a:latin typeface="Arial" panose="020B0604020202020204" pitchFamily="34" charset="0"/>
              <a:ea typeface="Times New Roman" panose="02020603050405020304" pitchFamily="18" charset="0"/>
            </a:endParaRPr>
          </a:p>
          <a:p>
            <a:pPr marL="0" marR="0">
              <a:spcBef>
                <a:spcPts val="0"/>
              </a:spcBef>
              <a:spcAft>
                <a:spcPts val="800"/>
              </a:spcAft>
              <a:tabLst>
                <a:tab pos="171450" algn="l"/>
              </a:tabLst>
            </a:pPr>
            <a:r>
              <a:rPr lang="en-US" sz="1800">
                <a:effectLst/>
                <a:latin typeface="Arial" panose="020B0604020202020204" pitchFamily="34" charset="0"/>
                <a:ea typeface="Times New Roman" panose="02020603050405020304" pitchFamily="18" charset="0"/>
              </a:rPr>
              <a:t>POSITION TITLE:</a:t>
            </a:r>
            <a:endParaRPr lang="en-US" sz="1100">
              <a:effectLst/>
              <a:latin typeface="Arial" panose="020B0604020202020204" pitchFamily="34" charset="0"/>
              <a:ea typeface="Times New Roman" panose="02020603050405020304" pitchFamily="18" charset="0"/>
            </a:endParaRPr>
          </a:p>
          <a:p>
            <a:pPr marL="0" marR="0">
              <a:spcBef>
                <a:spcPts val="0"/>
              </a:spcBef>
              <a:spcAft>
                <a:spcPts val="800"/>
              </a:spcAft>
              <a:tabLst>
                <a:tab pos="171450" algn="l"/>
              </a:tabLst>
            </a:pPr>
            <a:r>
              <a:rPr lang="en-US" sz="1800">
                <a:effectLst/>
                <a:latin typeface="Arial" panose="020B0604020202020204" pitchFamily="34" charset="0"/>
                <a:ea typeface="Times New Roman" panose="02020603050405020304" pitchFamily="18" charset="0"/>
              </a:rPr>
              <a:t>EDUCATION/TRAINING </a:t>
            </a:r>
            <a:r>
              <a:rPr lang="en-US" sz="1800" i="1">
                <a:effectLst/>
                <a:latin typeface="Arial" panose="020B0604020202020204" pitchFamily="34" charset="0"/>
                <a:ea typeface="Times New Roman" panose="02020603050405020304" pitchFamily="18" charset="0"/>
              </a:rPr>
              <a:t>(Begin with baccalaureate or other initial professional education, such as nursing, include postdoctoral training and residency training if applicable. Add/delete rows as necessary.)</a:t>
            </a:r>
            <a:endParaRPr lang="en-US" sz="1100">
              <a:effectLst/>
              <a:latin typeface="Arial" panose="020B0604020202020204" pitchFamily="34" charset="0"/>
              <a:ea typeface="Times New Roman" panose="02020603050405020304" pitchFamily="18" charset="0"/>
            </a:endParaRPr>
          </a:p>
        </p:txBody>
      </p:sp>
      <p:graphicFrame>
        <p:nvGraphicFramePr>
          <p:cNvPr id="11" name="Table 10">
            <a:extLst>
              <a:ext uri="{FF2B5EF4-FFF2-40B4-BE49-F238E27FC236}">
                <a16:creationId xmlns:a16="http://schemas.microsoft.com/office/drawing/2014/main" id="{BC738CE9-3A86-0567-D4ED-C1DC11C21A5A}"/>
              </a:ext>
            </a:extLst>
          </p:cNvPr>
          <p:cNvGraphicFramePr>
            <a:graphicFrameLocks noGrp="1"/>
          </p:cNvGraphicFramePr>
          <p:nvPr>
            <p:extLst>
              <p:ext uri="{D42A27DB-BD31-4B8C-83A1-F6EECF244321}">
                <p14:modId xmlns:p14="http://schemas.microsoft.com/office/powerpoint/2010/main" val="809892943"/>
              </p:ext>
            </p:extLst>
          </p:nvPr>
        </p:nvGraphicFramePr>
        <p:xfrm>
          <a:off x="601134" y="4439533"/>
          <a:ext cx="10989732" cy="1341120"/>
        </p:xfrm>
        <a:graphic>
          <a:graphicData uri="http://schemas.openxmlformats.org/drawingml/2006/table">
            <a:tbl>
              <a:tblPr firstRow="1" firstCol="1" bandRow="1"/>
              <a:tblGrid>
                <a:gridCol w="5294057">
                  <a:extLst>
                    <a:ext uri="{9D8B030D-6E8A-4147-A177-3AD203B41FA5}">
                      <a16:colId xmlns:a16="http://schemas.microsoft.com/office/drawing/2014/main" val="4169772756"/>
                    </a:ext>
                  </a:extLst>
                </a:gridCol>
                <a:gridCol w="1460430">
                  <a:extLst>
                    <a:ext uri="{9D8B030D-6E8A-4147-A177-3AD203B41FA5}">
                      <a16:colId xmlns:a16="http://schemas.microsoft.com/office/drawing/2014/main" val="3455331608"/>
                    </a:ext>
                  </a:extLst>
                </a:gridCol>
                <a:gridCol w="1606472">
                  <a:extLst>
                    <a:ext uri="{9D8B030D-6E8A-4147-A177-3AD203B41FA5}">
                      <a16:colId xmlns:a16="http://schemas.microsoft.com/office/drawing/2014/main" val="2206473282"/>
                    </a:ext>
                  </a:extLst>
                </a:gridCol>
                <a:gridCol w="2628773">
                  <a:extLst>
                    <a:ext uri="{9D8B030D-6E8A-4147-A177-3AD203B41FA5}">
                      <a16:colId xmlns:a16="http://schemas.microsoft.com/office/drawing/2014/main" val="1965752935"/>
                    </a:ext>
                  </a:extLst>
                </a:gridCol>
              </a:tblGrid>
              <a:tr h="386225">
                <a:tc>
                  <a:txBody>
                    <a:bodyPr/>
                    <a:lstStyle/>
                    <a:p>
                      <a:pPr marL="0" marR="0" algn="ctr">
                        <a:spcBef>
                          <a:spcPts val="0"/>
                        </a:spcBef>
                        <a:spcAft>
                          <a:spcPts val="0"/>
                        </a:spcAft>
                        <a:tabLst>
                          <a:tab pos="171450" algn="l"/>
                        </a:tabLst>
                      </a:pPr>
                      <a:r>
                        <a:rPr lang="en-US" sz="1100">
                          <a:effectLst/>
                          <a:latin typeface="Arial" panose="020B0604020202020204" pitchFamily="34" charset="0"/>
                          <a:ea typeface="Times New Roman" panose="02020603050405020304" pitchFamily="18" charset="0"/>
                        </a:rPr>
                        <a:t>INSTITUTION AND LOCATION</a:t>
                      </a:r>
                      <a:endParaRPr lang="en-US" sz="800">
                        <a:effectLst/>
                        <a:latin typeface="Arial" panose="020B0604020202020204" pitchFamily="34" charset="0"/>
                        <a:ea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171450" algn="l"/>
                        </a:tabLst>
                      </a:pPr>
                      <a:r>
                        <a:rPr lang="en-US" sz="1100">
                          <a:effectLst/>
                          <a:latin typeface="Arial" panose="020B0604020202020204" pitchFamily="34" charset="0"/>
                          <a:ea typeface="Times New Roman" panose="02020603050405020304" pitchFamily="18" charset="0"/>
                        </a:rPr>
                        <a:t>DEGREE</a:t>
                      </a:r>
                      <a:endParaRPr lang="en-US" sz="800">
                        <a:effectLst/>
                        <a:latin typeface="Arial" panose="020B0604020202020204" pitchFamily="34" charset="0"/>
                        <a:ea typeface="Times New Roman" panose="02020603050405020304" pitchFamily="18" charset="0"/>
                      </a:endParaRPr>
                    </a:p>
                    <a:p>
                      <a:pPr marL="0" marR="0" algn="ctr">
                        <a:spcBef>
                          <a:spcPts val="0"/>
                        </a:spcBef>
                        <a:spcAft>
                          <a:spcPts val="0"/>
                        </a:spcAft>
                        <a:tabLst>
                          <a:tab pos="171450" algn="l"/>
                        </a:tabLst>
                      </a:pPr>
                      <a:r>
                        <a:rPr lang="en-US" sz="1100" i="1">
                          <a:effectLst/>
                          <a:latin typeface="Arial" panose="020B0604020202020204" pitchFamily="34" charset="0"/>
                          <a:ea typeface="Times New Roman" panose="02020603050405020304" pitchFamily="18" charset="0"/>
                        </a:rPr>
                        <a:t>(if applicable)</a:t>
                      </a:r>
                      <a:endParaRPr lang="en-US" sz="800">
                        <a:effectLst/>
                        <a:latin typeface="Arial" panose="020B0604020202020204" pitchFamily="34" charset="0"/>
                        <a:ea typeface="Times New Roman" panose="02020603050405020304" pitchFamily="18" charset="0"/>
                      </a:endParaRPr>
                    </a:p>
                    <a:p>
                      <a:pPr marL="0" marR="0">
                        <a:spcBef>
                          <a:spcPts val="0"/>
                        </a:spcBef>
                        <a:spcAft>
                          <a:spcPts val="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171450" algn="l"/>
                        </a:tabLst>
                      </a:pPr>
                      <a:r>
                        <a:rPr lang="en-US" sz="1100">
                          <a:effectLst/>
                          <a:latin typeface="Arial" panose="020B0604020202020204" pitchFamily="34" charset="0"/>
                          <a:ea typeface="Times New Roman" panose="02020603050405020304" pitchFamily="18" charset="0"/>
                        </a:rPr>
                        <a:t>Completion Date</a:t>
                      </a:r>
                      <a:endParaRPr lang="en-US" sz="800">
                        <a:effectLst/>
                        <a:latin typeface="Arial" panose="020B0604020202020204" pitchFamily="34" charset="0"/>
                        <a:ea typeface="Times New Roman" panose="02020603050405020304" pitchFamily="18" charset="0"/>
                      </a:endParaRPr>
                    </a:p>
                    <a:p>
                      <a:pPr marL="0" marR="0" algn="ctr">
                        <a:spcBef>
                          <a:spcPts val="0"/>
                        </a:spcBef>
                        <a:spcAft>
                          <a:spcPts val="0"/>
                        </a:spcAft>
                        <a:tabLst>
                          <a:tab pos="171450" algn="l"/>
                        </a:tabLst>
                      </a:pPr>
                      <a:r>
                        <a:rPr lang="en-US" sz="1100">
                          <a:effectLst/>
                          <a:latin typeface="Arial" panose="020B0604020202020204" pitchFamily="34" charset="0"/>
                          <a:ea typeface="Times New Roman" panose="02020603050405020304" pitchFamily="18" charset="0"/>
                        </a:rPr>
                        <a:t>MM/YYYY</a:t>
                      </a:r>
                      <a:endParaRPr lang="en-US" sz="800">
                        <a:effectLst/>
                        <a:latin typeface="Arial" panose="020B0604020202020204" pitchFamily="34" charset="0"/>
                        <a:ea typeface="Times New Roman" panose="02020603050405020304" pitchFamily="18" charset="0"/>
                      </a:endParaRPr>
                    </a:p>
                    <a:p>
                      <a:pPr marL="0" marR="0">
                        <a:spcBef>
                          <a:spcPts val="0"/>
                        </a:spcBef>
                        <a:spcAft>
                          <a:spcPts val="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171450" algn="l"/>
                        </a:tabLst>
                      </a:pPr>
                      <a:r>
                        <a:rPr lang="en-US" sz="1100">
                          <a:effectLst/>
                          <a:latin typeface="Arial" panose="020B0604020202020204" pitchFamily="34" charset="0"/>
                          <a:ea typeface="Times New Roman" panose="02020603050405020304" pitchFamily="18" charset="0"/>
                        </a:rPr>
                        <a:t>FIELD OF STUDY</a:t>
                      </a:r>
                      <a:endParaRPr lang="en-US" sz="800">
                        <a:effectLst/>
                        <a:latin typeface="Arial" panose="020B0604020202020204" pitchFamily="34" charset="0"/>
                        <a:ea typeface="Times New Roman" panose="02020603050405020304" pitchFamily="18" charset="0"/>
                      </a:endParaRPr>
                    </a:p>
                    <a:p>
                      <a:pPr marL="0" marR="0">
                        <a:spcBef>
                          <a:spcPts val="0"/>
                        </a:spcBef>
                        <a:spcAft>
                          <a:spcPts val="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7574030"/>
                  </a:ext>
                </a:extLst>
              </a:tr>
              <a:tr h="128742">
                <a:tc>
                  <a:txBody>
                    <a:bodyPr/>
                    <a:lstStyle/>
                    <a:p>
                      <a:pPr marL="0" marR="0">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56454294"/>
                  </a:ext>
                </a:extLst>
              </a:tr>
              <a:tr h="128742">
                <a:tc>
                  <a:txBody>
                    <a:bodyPr/>
                    <a:lstStyle/>
                    <a:p>
                      <a:pPr marL="0" marR="0">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97399300"/>
                  </a:ext>
                </a:extLst>
              </a:tr>
              <a:tr h="128742">
                <a:tc>
                  <a:txBody>
                    <a:bodyPr/>
                    <a:lstStyle/>
                    <a:p>
                      <a:pPr marL="0" marR="0">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51605773"/>
                  </a:ext>
                </a:extLst>
              </a:tr>
              <a:tr h="128742">
                <a:tc>
                  <a:txBody>
                    <a:bodyPr/>
                    <a:lstStyle/>
                    <a:p>
                      <a:pPr marL="0" marR="0">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67922334"/>
                  </a:ext>
                </a:extLst>
              </a:tr>
              <a:tr h="128742">
                <a:tc>
                  <a:txBody>
                    <a:bodyPr/>
                    <a:lstStyle/>
                    <a:p>
                      <a:pPr marL="0" marR="0">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100"/>
                        </a:spcBef>
                        <a:spcAft>
                          <a:spcPts val="100"/>
                        </a:spcAft>
                        <a:tabLst>
                          <a:tab pos="171450" algn="l"/>
                        </a:tabLst>
                      </a:pPr>
                      <a:r>
                        <a:rPr lang="en-US" sz="1100">
                          <a:effectLst/>
                          <a:latin typeface="Arial" panose="020B0604020202020204" pitchFamily="34" charset="0"/>
                          <a:ea typeface="Times New Roman" panose="02020603050405020304" pitchFamily="18" charset="0"/>
                        </a:rPr>
                        <a:t> </a:t>
                      </a:r>
                      <a:endParaRPr lang="en-US" sz="8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37448396"/>
                  </a:ext>
                </a:extLst>
              </a:tr>
            </a:tbl>
          </a:graphicData>
        </a:graphic>
      </p:graphicFrame>
      <p:sp>
        <p:nvSpPr>
          <p:cNvPr id="13" name="TextBox 12">
            <a:extLst>
              <a:ext uri="{FF2B5EF4-FFF2-40B4-BE49-F238E27FC236}">
                <a16:creationId xmlns:a16="http://schemas.microsoft.com/office/drawing/2014/main" id="{976ED930-4D86-B584-BC43-7EF461CFB471}"/>
              </a:ext>
            </a:extLst>
          </p:cNvPr>
          <p:cNvSpPr txBox="1"/>
          <p:nvPr/>
        </p:nvSpPr>
        <p:spPr>
          <a:xfrm>
            <a:off x="507999" y="5138752"/>
            <a:ext cx="6942666" cy="1477328"/>
          </a:xfrm>
          <a:prstGeom prst="rect">
            <a:avLst/>
          </a:prstGeom>
          <a:noFill/>
        </p:spPr>
        <p:txBody>
          <a:bodyPr wrap="square">
            <a:spAutoFit/>
          </a:bodyPr>
          <a:lstStyle/>
          <a:p>
            <a:pPr marL="0" marR="0">
              <a:spcBef>
                <a:spcPts val="0"/>
              </a:spcBef>
              <a:spcAft>
                <a:spcPts val="0"/>
              </a:spcAft>
            </a:pPr>
            <a:r>
              <a:rPr lang="en-US" sz="1800">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800" b="1">
                <a:effectLst/>
                <a:latin typeface="Arial" panose="020B0604020202020204" pitchFamily="34" charset="0"/>
                <a:ea typeface="Times New Roman" panose="02020603050405020304" pitchFamily="18" charset="0"/>
              </a:rPr>
              <a:t>A.	Personal Statement</a:t>
            </a:r>
            <a:br>
              <a:rPr lang="en-US" sz="1800" b="1">
                <a:effectLst/>
                <a:latin typeface="Arial" panose="020B0604020202020204" pitchFamily="34" charset="0"/>
                <a:ea typeface="Times New Roman" panose="02020603050405020304" pitchFamily="18" charset="0"/>
              </a:rPr>
            </a:br>
            <a:r>
              <a:rPr lang="en-US" sz="1800" b="1">
                <a:effectLst/>
                <a:latin typeface="Arial" panose="020B0604020202020204" pitchFamily="34" charset="0"/>
                <a:ea typeface="Times New Roman" panose="02020603050405020304" pitchFamily="18" charset="0"/>
              </a:rPr>
              <a:t>B.	Positions, Scientific Appointments, and Honors</a:t>
            </a:r>
            <a:br>
              <a:rPr lang="en-US" sz="1800" b="1">
                <a:effectLst/>
                <a:latin typeface="Arial" panose="020B0604020202020204" pitchFamily="34" charset="0"/>
                <a:ea typeface="Times New Roman" panose="02020603050405020304" pitchFamily="18" charset="0"/>
              </a:rPr>
            </a:br>
            <a:r>
              <a:rPr lang="en-US" sz="1800" b="1">
                <a:effectLst/>
                <a:latin typeface="Arial" panose="020B0604020202020204" pitchFamily="34" charset="0"/>
                <a:ea typeface="Times New Roman" panose="02020603050405020304" pitchFamily="18" charset="0"/>
              </a:rPr>
              <a:t>C.	Contributions to Science</a:t>
            </a:r>
            <a:br>
              <a:rPr lang="en-US" sz="1800" b="1">
                <a:effectLst/>
                <a:latin typeface="Arial" panose="020B0604020202020204" pitchFamily="34" charset="0"/>
                <a:ea typeface="Times New Roman" panose="02020603050405020304" pitchFamily="18" charset="0"/>
              </a:rPr>
            </a:br>
            <a:endParaRPr lang="en-US" sz="1800">
              <a:effectLst/>
              <a:latin typeface="Arial" panose="020B0604020202020204" pitchFamily="34" charset="0"/>
              <a:ea typeface="Times New Roman" panose="02020603050405020304" pitchFamily="18" charset="0"/>
            </a:endParaRPr>
          </a:p>
        </p:txBody>
      </p:sp>
      <p:sp>
        <p:nvSpPr>
          <p:cNvPr id="14" name="TextBox 13">
            <a:extLst>
              <a:ext uri="{FF2B5EF4-FFF2-40B4-BE49-F238E27FC236}">
                <a16:creationId xmlns:a16="http://schemas.microsoft.com/office/drawing/2014/main" id="{EBC58463-D7B8-8B42-BA1F-40CE94AB5EB8}"/>
              </a:ext>
            </a:extLst>
          </p:cNvPr>
          <p:cNvSpPr txBox="1"/>
          <p:nvPr/>
        </p:nvSpPr>
        <p:spPr>
          <a:xfrm>
            <a:off x="109509" y="6325598"/>
            <a:ext cx="7298774" cy="381828"/>
          </a:xfrm>
          <a:prstGeom prst="rect">
            <a:avLst/>
          </a:prstGeom>
          <a:solidFill>
            <a:schemeClr val="bg1"/>
          </a:solidFill>
        </p:spPr>
        <p:txBody>
          <a:bodyPr wrap="square" rtlCol="0">
            <a:spAutoFit/>
          </a:bodyPr>
          <a:lstStyle/>
          <a:p>
            <a:r>
              <a:rPr lang="en-US" b="1">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2197107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71A9B-533F-AAE1-170A-A15F2EFB6E6D}"/>
              </a:ext>
            </a:extLst>
          </p:cNvPr>
          <p:cNvSpPr>
            <a:spLocks noGrp="1"/>
          </p:cNvSpPr>
          <p:nvPr>
            <p:ph type="title"/>
          </p:nvPr>
        </p:nvSpPr>
        <p:spPr/>
        <p:txBody>
          <a:bodyPr>
            <a:normAutofit/>
          </a:bodyPr>
          <a:lstStyle/>
          <a:p>
            <a:pPr algn="ctr"/>
            <a:r>
              <a:rPr lang="en-US" sz="4000"/>
              <a:t>OSRS Post-award</a:t>
            </a:r>
            <a:r>
              <a:rPr lang="tr-TR" sz="4000"/>
              <a:t> </a:t>
            </a:r>
            <a:r>
              <a:rPr lang="en-US" sz="4000"/>
              <a:t>Admin</a:t>
            </a:r>
            <a:r>
              <a:rPr lang="tr-TR" sz="4000"/>
              <a:t> Services</a:t>
            </a:r>
            <a:endParaRPr lang="en-US" sz="4000"/>
          </a:p>
        </p:txBody>
      </p:sp>
      <p:sp>
        <p:nvSpPr>
          <p:cNvPr id="6" name="Rectangle: Rounded Corners 5">
            <a:extLst>
              <a:ext uri="{FF2B5EF4-FFF2-40B4-BE49-F238E27FC236}">
                <a16:creationId xmlns:a16="http://schemas.microsoft.com/office/drawing/2014/main" id="{F0B5D2F4-7172-2643-DD55-C99ECF83A5A0}"/>
              </a:ext>
            </a:extLst>
          </p:cNvPr>
          <p:cNvSpPr/>
          <p:nvPr/>
        </p:nvSpPr>
        <p:spPr>
          <a:xfrm>
            <a:off x="1452390" y="1725795"/>
            <a:ext cx="9287220" cy="3999837"/>
          </a:xfrm>
          <a:prstGeom prst="roundRect">
            <a:avLst/>
          </a:prstGeom>
          <a:solidFill>
            <a:schemeClr val="accent1"/>
          </a:solidFill>
          <a:ln>
            <a:solidFill>
              <a:schemeClr val="accent1">
                <a:shade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0" rtlCol="0" anchor="ctr"/>
          <a:lstStyle/>
          <a:p>
            <a:pPr marL="285750" indent="-285750">
              <a:buFont typeface="Arial" panose="020B0604020202020204" pitchFamily="34" charset="0"/>
              <a:buChar char="•"/>
            </a:pPr>
            <a:r>
              <a:rPr lang="en-US" sz="2800"/>
              <a:t>Seek prior approvals from the sponsor</a:t>
            </a:r>
          </a:p>
          <a:p>
            <a:pPr marL="285750" indent="-285750">
              <a:buFont typeface="Arial" panose="020B0604020202020204" pitchFamily="34" charset="0"/>
              <a:buChar char="•"/>
            </a:pPr>
            <a:r>
              <a:rPr lang="en-US" sz="2800"/>
              <a:t>Serve as liaison between the PI and sponsor</a:t>
            </a:r>
          </a:p>
          <a:p>
            <a:pPr marL="285750" indent="-285750">
              <a:buFont typeface="Arial" panose="020B0604020202020204" pitchFamily="34" charset="0"/>
              <a:buChar char="•"/>
            </a:pPr>
            <a:r>
              <a:rPr lang="en-US" sz="2800"/>
              <a:t>Ensure funds are expended in compliance with the award/sub-award agreement as well as relevant laws</a:t>
            </a:r>
          </a:p>
          <a:p>
            <a:pPr marL="285750" indent="-285750">
              <a:buFont typeface="Arial" panose="020B0604020202020204" pitchFamily="34" charset="0"/>
              <a:buChar char="•"/>
            </a:pPr>
            <a:r>
              <a:rPr lang="en-US" sz="2800"/>
              <a:t>Navigate the process of budget revisions</a:t>
            </a:r>
          </a:p>
          <a:p>
            <a:pPr marL="285750" indent="-285750">
              <a:buFont typeface="Arial" panose="020B0604020202020204" pitchFamily="34" charset="0"/>
              <a:buChar char="•"/>
            </a:pPr>
            <a:r>
              <a:rPr lang="en-US" sz="2800"/>
              <a:t>Complete closeout documents</a:t>
            </a:r>
          </a:p>
        </p:txBody>
      </p:sp>
      <p:pic>
        <p:nvPicPr>
          <p:cNvPr id="4" name="Picture 3" descr="Businesswoman holding tablet">
            <a:extLst>
              <a:ext uri="{FF2B5EF4-FFF2-40B4-BE49-F238E27FC236}">
                <a16:creationId xmlns:a16="http://schemas.microsoft.com/office/drawing/2014/main" id="{ABF8C854-CD91-B96D-9A46-A303B0DD3856}"/>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910484" y="2865474"/>
            <a:ext cx="1137927" cy="3407736"/>
          </a:xfrm>
          <a:prstGeom prst="rect">
            <a:avLst/>
          </a:prstGeom>
        </p:spPr>
      </p:pic>
      <p:sp>
        <p:nvSpPr>
          <p:cNvPr id="3" name="TextBox 2">
            <a:extLst>
              <a:ext uri="{FF2B5EF4-FFF2-40B4-BE49-F238E27FC236}">
                <a16:creationId xmlns:a16="http://schemas.microsoft.com/office/drawing/2014/main" id="{963E4DBC-1D6B-7CAB-53F0-CB125980B651}"/>
              </a:ext>
            </a:extLst>
          </p:cNvPr>
          <p:cNvSpPr txBox="1"/>
          <p:nvPr/>
        </p:nvSpPr>
        <p:spPr>
          <a:xfrm>
            <a:off x="201116" y="6273210"/>
            <a:ext cx="7298774" cy="381828"/>
          </a:xfrm>
          <a:prstGeom prst="rect">
            <a:avLst/>
          </a:prstGeom>
          <a:solidFill>
            <a:schemeClr val="bg1"/>
          </a:solidFill>
        </p:spPr>
        <p:txBody>
          <a:bodyPr wrap="square" rtlCol="0">
            <a:spAutoFit/>
          </a:bodyPr>
          <a:lstStyle/>
          <a:p>
            <a:r>
              <a:rPr lang="en-US" b="1">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4283898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40A1E7-1679-B517-5CA3-26B0DFB17745}"/>
              </a:ext>
            </a:extLst>
          </p:cNvPr>
          <p:cNvSpPr>
            <a:spLocks noGrp="1"/>
          </p:cNvSpPr>
          <p:nvPr>
            <p:ph type="title"/>
          </p:nvPr>
        </p:nvSpPr>
        <p:spPr>
          <a:xfrm>
            <a:off x="640080" y="160564"/>
            <a:ext cx="4708098" cy="1956841"/>
          </a:xfrm>
        </p:spPr>
        <p:txBody>
          <a:bodyPr vert="horz" lIns="91440" tIns="45720" rIns="91440" bIns="45720" rtlCol="0" anchor="b">
            <a:normAutofit/>
          </a:bodyPr>
          <a:lstStyle/>
          <a:p>
            <a:r>
              <a:rPr lang="en-US" sz="4200" dirty="0">
                <a:solidFill>
                  <a:schemeClr val="tx1"/>
                </a:solidFill>
                <a:latin typeface="+mj-lt"/>
                <a:cs typeface="+mj-cs"/>
              </a:rPr>
              <a:t>OSRS Post-award Best Practices for PI’s</a:t>
            </a:r>
          </a:p>
        </p:txBody>
      </p:sp>
      <p:sp>
        <p:nvSpPr>
          <p:cNvPr id="1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D5C372C9-0BD7-FE6D-334E-4D8310F66929}"/>
              </a:ext>
            </a:extLst>
          </p:cNvPr>
          <p:cNvSpPr>
            <a:spLocks noGrp="1"/>
          </p:cNvSpPr>
          <p:nvPr>
            <p:ph sz="half" idx="2"/>
          </p:nvPr>
        </p:nvSpPr>
        <p:spPr>
          <a:xfrm>
            <a:off x="276448" y="2872899"/>
            <a:ext cx="5071730" cy="3844538"/>
          </a:xfrm>
        </p:spPr>
        <p:txBody>
          <a:bodyPr vert="horz" lIns="91440" tIns="45720" rIns="91440" bIns="45720" rtlCol="0">
            <a:normAutofit/>
          </a:bodyPr>
          <a:lstStyle/>
          <a:p>
            <a:pPr lvl="0"/>
            <a:r>
              <a:rPr lang="en-US" sz="2000" b="1" dirty="0">
                <a:latin typeface="+mn-lt"/>
                <a:cs typeface="+mn-cs"/>
              </a:rPr>
              <a:t>Contact OSRS in the event a potential funder sends you any type of agreement to sign </a:t>
            </a:r>
            <a:r>
              <a:rPr lang="en-US" sz="2000" dirty="0">
                <a:latin typeface="+mn-lt"/>
                <a:cs typeface="+mn-cs"/>
              </a:rPr>
              <a:t>- Don’t sign anything on behalf of ULCHS</a:t>
            </a:r>
          </a:p>
          <a:p>
            <a:pPr>
              <a:lnSpc>
                <a:spcPct val="90000"/>
              </a:lnSpc>
            </a:pPr>
            <a:r>
              <a:rPr lang="en-US" sz="2000" b="1" dirty="0">
                <a:latin typeface="+mn-lt"/>
                <a:cs typeface="+mn-cs"/>
              </a:rPr>
              <a:t>Participate in new routine all-projects meetings </a:t>
            </a:r>
          </a:p>
          <a:p>
            <a:pPr>
              <a:lnSpc>
                <a:spcPct val="90000"/>
              </a:lnSpc>
            </a:pPr>
            <a:r>
              <a:rPr lang="en-US" sz="2000" b="1" dirty="0">
                <a:latin typeface="+mn-lt"/>
                <a:cs typeface="+mn-cs"/>
              </a:rPr>
              <a:t>Share project-related research</a:t>
            </a:r>
            <a:r>
              <a:rPr lang="en-US" sz="2000" dirty="0">
                <a:latin typeface="+mn-lt"/>
                <a:cs typeface="+mn-cs"/>
              </a:rPr>
              <a:t> with OSRS</a:t>
            </a:r>
          </a:p>
          <a:p>
            <a:pPr>
              <a:lnSpc>
                <a:spcPct val="90000"/>
              </a:lnSpc>
            </a:pPr>
            <a:r>
              <a:rPr lang="en-US" sz="2000" b="1" dirty="0">
                <a:latin typeface="+mn-lt"/>
                <a:cs typeface="+mn-cs"/>
              </a:rPr>
              <a:t>Comply with OSRS project field visits </a:t>
            </a:r>
            <a:r>
              <a:rPr lang="en-US" sz="2000" dirty="0">
                <a:latin typeface="+mn-lt"/>
                <a:cs typeface="+mn-cs"/>
              </a:rPr>
              <a:t>for programmatic compliance when applicable </a:t>
            </a:r>
            <a:endParaRPr lang="en-US" sz="1500" b="1" dirty="0">
              <a:latin typeface="+mn-lt"/>
              <a:cs typeface="+mn-cs"/>
            </a:endParaRPr>
          </a:p>
          <a:p>
            <a:pPr>
              <a:lnSpc>
                <a:spcPct val="90000"/>
              </a:lnSpc>
            </a:pPr>
            <a:endParaRPr lang="en-US" sz="1500" dirty="0">
              <a:latin typeface="+mn-lt"/>
              <a:cs typeface="+mn-cs"/>
            </a:endParaRPr>
          </a:p>
          <a:p>
            <a:pPr>
              <a:lnSpc>
                <a:spcPct val="90000"/>
              </a:lnSpc>
            </a:pPr>
            <a:endParaRPr lang="en-US" sz="1500" dirty="0">
              <a:latin typeface="+mn-lt"/>
              <a:cs typeface="+mn-cs"/>
            </a:endParaRPr>
          </a:p>
        </p:txBody>
      </p:sp>
      <p:pic>
        <p:nvPicPr>
          <p:cNvPr id="7" name="Picture 6" descr="Different coloured organisers">
            <a:extLst>
              <a:ext uri="{FF2B5EF4-FFF2-40B4-BE49-F238E27FC236}">
                <a16:creationId xmlns:a16="http://schemas.microsoft.com/office/drawing/2014/main" id="{95FF2854-CE3A-2ED0-B8B0-615972574012}"/>
              </a:ext>
            </a:extLst>
          </p:cNvPr>
          <p:cNvPicPr>
            <a:picLocks noChangeAspect="1"/>
          </p:cNvPicPr>
          <p:nvPr/>
        </p:nvPicPr>
        <p:blipFill rotWithShape="1">
          <a:blip r:embed="rId3" cstate="email">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3" name="TextBox 2">
            <a:extLst>
              <a:ext uri="{FF2B5EF4-FFF2-40B4-BE49-F238E27FC236}">
                <a16:creationId xmlns:a16="http://schemas.microsoft.com/office/drawing/2014/main" id="{894425BB-88E0-2990-5E01-4D67B3562B3F}"/>
              </a:ext>
            </a:extLst>
          </p:cNvPr>
          <p:cNvSpPr txBox="1"/>
          <p:nvPr/>
        </p:nvSpPr>
        <p:spPr>
          <a:xfrm>
            <a:off x="109509" y="6325598"/>
            <a:ext cx="7298774" cy="381828"/>
          </a:xfrm>
          <a:prstGeom prst="rect">
            <a:avLst/>
          </a:prstGeom>
          <a:solidFill>
            <a:schemeClr val="bg1"/>
          </a:solidFill>
        </p:spPr>
        <p:txBody>
          <a:bodyPr wrap="square" rtlCol="0">
            <a:spAutoFit/>
          </a:bodyPr>
          <a:lstStyle/>
          <a:p>
            <a:r>
              <a:rPr lang="en-US" b="1">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506279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A60C0-82BD-CB9B-13EA-A075A0AF936E}"/>
              </a:ext>
            </a:extLst>
          </p:cNvPr>
          <p:cNvSpPr>
            <a:spLocks noGrp="1"/>
          </p:cNvSpPr>
          <p:nvPr>
            <p:ph type="title"/>
          </p:nvPr>
        </p:nvSpPr>
        <p:spPr>
          <a:xfrm>
            <a:off x="226070" y="280420"/>
            <a:ext cx="11451102" cy="1325563"/>
          </a:xfrm>
        </p:spPr>
        <p:txBody>
          <a:bodyPr/>
          <a:lstStyle/>
          <a:p>
            <a:r>
              <a:rPr lang="en-US"/>
              <a:t>OSRS next steps</a:t>
            </a:r>
          </a:p>
        </p:txBody>
      </p:sp>
      <p:sp>
        <p:nvSpPr>
          <p:cNvPr id="5" name="Rectangle 4" descr="Research outline">
            <a:extLst>
              <a:ext uri="{FF2B5EF4-FFF2-40B4-BE49-F238E27FC236}">
                <a16:creationId xmlns:a16="http://schemas.microsoft.com/office/drawing/2014/main" id="{F235DBDB-3ADA-EB62-65AD-8135303DB283}"/>
              </a:ext>
            </a:extLst>
          </p:cNvPr>
          <p:cNvSpPr/>
          <p:nvPr/>
        </p:nvSpPr>
        <p:spPr>
          <a:xfrm>
            <a:off x="4906178" y="194127"/>
            <a:ext cx="1421258" cy="1325563"/>
          </a:xfrm>
          <a:prstGeom prst="rect">
            <a:avLst/>
          </a:prstGeom>
          <a: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a:bli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7" name="TextBox 6">
            <a:extLst>
              <a:ext uri="{FF2B5EF4-FFF2-40B4-BE49-F238E27FC236}">
                <a16:creationId xmlns:a16="http://schemas.microsoft.com/office/drawing/2014/main" id="{8450C06A-917F-5E2D-EB27-B68EF593C246}"/>
              </a:ext>
            </a:extLst>
          </p:cNvPr>
          <p:cNvSpPr txBox="1"/>
          <p:nvPr/>
        </p:nvSpPr>
        <p:spPr>
          <a:xfrm flipH="1">
            <a:off x="3893714" y="1561646"/>
            <a:ext cx="8351293" cy="4831181"/>
          </a:xfrm>
          <a:prstGeom prst="rect">
            <a:avLst/>
          </a:prstGeom>
          <a:solidFill>
            <a:srgbClr val="E8ECF5"/>
          </a:solidFill>
        </p:spPr>
        <p:txBody>
          <a:bodyPr wrap="square" lIns="365760" rtlCol="0">
            <a:noAutofit/>
          </a:bodyPr>
          <a:lstStyle/>
          <a:p>
            <a:pPr marL="457200" indent="-457200">
              <a:spcBef>
                <a:spcPts val="1800"/>
              </a:spcBef>
              <a:spcAft>
                <a:spcPts val="600"/>
              </a:spcAft>
              <a:buFont typeface="Arial" panose="020B0604020202020204" pitchFamily="34" charset="0"/>
              <a:buChar char="•"/>
            </a:pPr>
            <a:r>
              <a:rPr lang="en-US" sz="2400" dirty="0">
                <a:solidFill>
                  <a:schemeClr val="accent1">
                    <a:lumMod val="50000"/>
                  </a:schemeClr>
                </a:solidFill>
                <a:latin typeface="Arial" panose="020B0604020202020204" pitchFamily="34" charset="0"/>
                <a:cs typeface="Arial" panose="020B0604020202020204" pitchFamily="34" charset="0"/>
              </a:rPr>
              <a:t>Initiate bi-monthly training for ULCHS faculty</a:t>
            </a:r>
          </a:p>
          <a:p>
            <a:pPr marL="457200" indent="-457200">
              <a:spcBef>
                <a:spcPts val="1200"/>
              </a:spcBef>
              <a:spcAft>
                <a:spcPts val="600"/>
              </a:spcAft>
              <a:buFont typeface="Arial" panose="020B0604020202020204" pitchFamily="34" charset="0"/>
              <a:buChar char="•"/>
            </a:pPr>
            <a:r>
              <a:rPr lang="en-US" sz="2400" dirty="0">
                <a:solidFill>
                  <a:schemeClr val="accent1">
                    <a:lumMod val="50000"/>
                  </a:schemeClr>
                </a:solidFill>
                <a:latin typeface="Arial" panose="020B0604020202020204" pitchFamily="34" charset="0"/>
                <a:cs typeface="Arial" panose="020B0604020202020204" pitchFamily="34" charset="0"/>
              </a:rPr>
              <a:t>Continue to develop Standard Operating Procedures to improve efficiency and ensure quality output within the ULCHS research administration systems</a:t>
            </a:r>
          </a:p>
          <a:p>
            <a:pPr marL="457200" indent="-457200">
              <a:spcBef>
                <a:spcPts val="1200"/>
              </a:spcBef>
              <a:spcAft>
                <a:spcPts val="600"/>
              </a:spcAft>
              <a:buFont typeface="Arial" panose="020B0604020202020204" pitchFamily="34" charset="0"/>
              <a:buChar char="•"/>
            </a:pPr>
            <a:r>
              <a:rPr lang="en-US" sz="2400" dirty="0">
                <a:solidFill>
                  <a:schemeClr val="accent1">
                    <a:lumMod val="50000"/>
                  </a:schemeClr>
                </a:solidFill>
                <a:latin typeface="Arial" panose="020B0604020202020204" pitchFamily="34" charset="0"/>
                <a:cs typeface="Arial" panose="020B0604020202020204" pitchFamily="34" charset="0"/>
              </a:rPr>
              <a:t>Foster collaboration and network with partners for grant submission and other future initiatives</a:t>
            </a:r>
            <a:endParaRPr lang="en-US" sz="1000" dirty="0">
              <a:solidFill>
                <a:schemeClr val="accent1">
                  <a:lumMod val="50000"/>
                </a:schemeClr>
              </a:solidFill>
              <a:latin typeface="Arial" panose="020B0604020202020204" pitchFamily="34" charset="0"/>
              <a:cs typeface="Arial" panose="020B0604020202020204" pitchFamily="34" charset="0"/>
            </a:endParaRPr>
          </a:p>
          <a:p>
            <a:pPr marL="457200" indent="-457200">
              <a:spcBef>
                <a:spcPts val="1200"/>
              </a:spcBef>
              <a:spcAft>
                <a:spcPts val="600"/>
              </a:spcAft>
              <a:buFont typeface="Arial" panose="020B0604020202020204" pitchFamily="34" charset="0"/>
              <a:buChar char="•"/>
            </a:pPr>
            <a:r>
              <a:rPr lang="en-US" sz="2400" dirty="0">
                <a:solidFill>
                  <a:schemeClr val="accent1">
                    <a:lumMod val="50000"/>
                  </a:schemeClr>
                </a:solidFill>
                <a:latin typeface="Arial" panose="020B0604020202020204" pitchFamily="34" charset="0"/>
                <a:cs typeface="Arial" panose="020B0604020202020204" pitchFamily="34" charset="0"/>
              </a:rPr>
              <a:t>Launch the first edition of the OSRS Newsletter to spread the word about available services and support </a:t>
            </a:r>
          </a:p>
          <a:p>
            <a:pPr marL="914400" lvl="1" indent="-457200">
              <a:spcAft>
                <a:spcPts val="1200"/>
              </a:spcAft>
              <a:buFont typeface="Arial" panose="020B0604020202020204" pitchFamily="34" charset="0"/>
              <a:buChar char="•"/>
            </a:pPr>
            <a:r>
              <a:rPr lang="en-US" sz="2400" dirty="0">
                <a:solidFill>
                  <a:schemeClr val="accent1">
                    <a:lumMod val="50000"/>
                  </a:schemeClr>
                </a:solidFill>
                <a:latin typeface="Arial" panose="020B0604020202020204" pitchFamily="34" charset="0"/>
                <a:cs typeface="Arial" panose="020B0604020202020204" pitchFamily="34" charset="0"/>
              </a:rPr>
              <a:t>Contact: </a:t>
            </a:r>
            <a:r>
              <a:rPr lang="en-US" sz="2400" dirty="0">
                <a:solidFill>
                  <a:srgbClr val="C00000"/>
                </a:solidFill>
                <a:latin typeface="Arial" panose="020B0604020202020204" pitchFamily="34" charset="0"/>
                <a:cs typeface="Arial" panose="020B0604020202020204" pitchFamily="34" charset="0"/>
              </a:rPr>
              <a:t>ulchs_osrs@ul.edu.lr </a:t>
            </a:r>
          </a:p>
          <a:p>
            <a:pPr lvl="1">
              <a:spcAft>
                <a:spcPts val="1200"/>
              </a:spcAft>
            </a:pPr>
            <a:endParaRPr lang="en-US" sz="2400" u="sng" dirty="0">
              <a:solidFill>
                <a:srgbClr val="0070C0"/>
              </a:solidFill>
              <a:latin typeface="Segoe UI" panose="020B0502040204020203" pitchFamily="34" charset="0"/>
              <a:cs typeface="Arial" panose="020B0604020202020204" pitchFamily="34" charset="0"/>
            </a:endParaRPr>
          </a:p>
          <a:p>
            <a:pPr marL="914400" lvl="1" indent="-457200">
              <a:spcAft>
                <a:spcPts val="1200"/>
              </a:spcAft>
              <a:buFont typeface="Arial" panose="020B0604020202020204" pitchFamily="34" charset="0"/>
              <a:buChar char="•"/>
            </a:pPr>
            <a:endParaRPr lang="en-US" sz="2400" u="sng" dirty="0">
              <a:solidFill>
                <a:srgbClr val="0070C0"/>
              </a:solidFill>
              <a:latin typeface="Segoe UI" panose="020B0502040204020203" pitchFamily="34" charset="0"/>
              <a:cs typeface="Arial" panose="020B0604020202020204" pitchFamily="34" charset="0"/>
            </a:endParaRPr>
          </a:p>
          <a:p>
            <a:pPr lvl="1">
              <a:spcAft>
                <a:spcPts val="1200"/>
              </a:spcAft>
            </a:pPr>
            <a:endParaRPr lang="en-US" sz="2400" u="sng" dirty="0">
              <a:solidFill>
                <a:schemeClr val="accent1">
                  <a:lumMod val="50000"/>
                </a:schemeClr>
              </a:solidFill>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1C77A8DF-485C-4336-84CC-AEC514DCD783}"/>
              </a:ext>
            </a:extLst>
          </p:cNvPr>
          <p:cNvPicPr/>
          <p:nvPr/>
        </p:nvPicPr>
        <p:blipFill>
          <a:blip r:embed="rId5" cstate="email">
            <a:alphaModFix amt="42000"/>
            <a:duotone>
              <a:schemeClr val="accent1">
                <a:shade val="45000"/>
                <a:satMod val="135000"/>
              </a:schemeClr>
              <a:prstClr val="white"/>
            </a:duotone>
            <a:extLst>
              <a:ext uri="{28A0092B-C50C-407E-A947-70E740481C1C}">
                <a14:useLocalDpi xmlns:a14="http://schemas.microsoft.com/office/drawing/2010/main"/>
              </a:ext>
            </a:extLst>
          </a:blip>
          <a:srcRect/>
          <a:stretch/>
        </p:blipFill>
        <p:spPr bwMode="auto">
          <a:xfrm rot="5400000">
            <a:off x="-466055" y="1903327"/>
            <a:ext cx="4846320" cy="4023360"/>
          </a:xfrm>
          <a:prstGeom prst="rect">
            <a:avLst/>
          </a:prstGeom>
          <a:ln>
            <a:noFill/>
          </a:ln>
          <a:effectLst>
            <a:softEdge rad="50800"/>
          </a:effectLst>
        </p:spPr>
      </p:pic>
      <p:sp>
        <p:nvSpPr>
          <p:cNvPr id="3" name="TextBox 2">
            <a:extLst>
              <a:ext uri="{FF2B5EF4-FFF2-40B4-BE49-F238E27FC236}">
                <a16:creationId xmlns:a16="http://schemas.microsoft.com/office/drawing/2014/main" id="{237ABE7B-8519-EBB6-D6C8-9688DE1DDB82}"/>
              </a:ext>
            </a:extLst>
          </p:cNvPr>
          <p:cNvSpPr txBox="1"/>
          <p:nvPr/>
        </p:nvSpPr>
        <p:spPr>
          <a:xfrm>
            <a:off x="109509" y="6325598"/>
            <a:ext cx="7298774" cy="381828"/>
          </a:xfrm>
          <a:prstGeom prst="rect">
            <a:avLst/>
          </a:prstGeom>
          <a:solidFill>
            <a:schemeClr val="bg1"/>
          </a:solidFill>
        </p:spPr>
        <p:txBody>
          <a:bodyPr wrap="square" rtlCol="0">
            <a:spAutoFit/>
          </a:bodyPr>
          <a:lstStyle/>
          <a:p>
            <a:r>
              <a:rPr lang="en-US" b="1">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627122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A60C0-82BD-CB9B-13EA-A075A0AF936E}"/>
              </a:ext>
            </a:extLst>
          </p:cNvPr>
          <p:cNvSpPr>
            <a:spLocks noGrp="1"/>
          </p:cNvSpPr>
          <p:nvPr>
            <p:ph type="title"/>
          </p:nvPr>
        </p:nvSpPr>
        <p:spPr>
          <a:xfrm>
            <a:off x="226070" y="280420"/>
            <a:ext cx="11451102" cy="1325563"/>
          </a:xfrm>
        </p:spPr>
        <p:txBody>
          <a:bodyPr/>
          <a:lstStyle/>
          <a:p>
            <a:r>
              <a:rPr lang="en-US"/>
              <a:t>OSRS contacts</a:t>
            </a:r>
          </a:p>
        </p:txBody>
      </p:sp>
      <p:sp>
        <p:nvSpPr>
          <p:cNvPr id="5" name="Rectangle 4" descr="Research outline">
            <a:extLst>
              <a:ext uri="{FF2B5EF4-FFF2-40B4-BE49-F238E27FC236}">
                <a16:creationId xmlns:a16="http://schemas.microsoft.com/office/drawing/2014/main" id="{F235DBDB-3ADA-EB62-65AD-8135303DB283}"/>
              </a:ext>
            </a:extLst>
          </p:cNvPr>
          <p:cNvSpPr/>
          <p:nvPr/>
        </p:nvSpPr>
        <p:spPr>
          <a:xfrm>
            <a:off x="4906178" y="128813"/>
            <a:ext cx="1421258" cy="1325563"/>
          </a:xfrm>
          <a:prstGeom prst="rect">
            <a:avLst/>
          </a:prstGeom>
          <a: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a:bli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7" name="TextBox 6">
            <a:extLst>
              <a:ext uri="{FF2B5EF4-FFF2-40B4-BE49-F238E27FC236}">
                <a16:creationId xmlns:a16="http://schemas.microsoft.com/office/drawing/2014/main" id="{8450C06A-917F-5E2D-EB27-B68EF593C246}"/>
              </a:ext>
            </a:extLst>
          </p:cNvPr>
          <p:cNvSpPr txBox="1"/>
          <p:nvPr/>
        </p:nvSpPr>
        <p:spPr>
          <a:xfrm flipH="1">
            <a:off x="3742083" y="1603276"/>
            <a:ext cx="8502925" cy="4754880"/>
          </a:xfrm>
          <a:prstGeom prst="rect">
            <a:avLst/>
          </a:prstGeom>
          <a:solidFill>
            <a:srgbClr val="E8ECF5"/>
          </a:solidFill>
        </p:spPr>
        <p:txBody>
          <a:bodyPr wrap="square" lIns="365760" rtlCol="0">
            <a:noAutofit/>
          </a:bodyPr>
          <a:lstStyle/>
          <a:p>
            <a:pPr marL="457200" indent="-457200">
              <a:spcAft>
                <a:spcPts val="1200"/>
              </a:spcAft>
              <a:buFont typeface="Arial" panose="020B0604020202020204" pitchFamily="34" charset="0"/>
              <a:buChar char="•"/>
            </a:pPr>
            <a:endParaRPr lang="en-US" sz="2400">
              <a:solidFill>
                <a:schemeClr val="accent1">
                  <a:lumMod val="50000"/>
                </a:schemeClr>
              </a:solidFill>
              <a:latin typeface="Arial" panose="020B0604020202020204" pitchFamily="34" charset="0"/>
              <a:cs typeface="Arial" panose="020B0604020202020204" pitchFamily="34" charset="0"/>
            </a:endParaRPr>
          </a:p>
          <a:p>
            <a:pPr marL="457200" indent="-457200">
              <a:spcAft>
                <a:spcPts val="1200"/>
              </a:spcAft>
              <a:buFont typeface="Arial" panose="020B0604020202020204" pitchFamily="34" charset="0"/>
              <a:buChar char="•"/>
            </a:pPr>
            <a:r>
              <a:rPr lang="en-US" sz="2400">
                <a:solidFill>
                  <a:schemeClr val="accent1">
                    <a:lumMod val="50000"/>
                  </a:schemeClr>
                </a:solidFill>
                <a:latin typeface="Arial" panose="020B0604020202020204" pitchFamily="34" charset="0"/>
                <a:cs typeface="Arial" panose="020B0604020202020204" pitchFamily="34" charset="0"/>
              </a:rPr>
              <a:t>OFFICE: </a:t>
            </a:r>
            <a:r>
              <a:rPr lang="en-US" sz="2400">
                <a:solidFill>
                  <a:srgbClr val="C00000"/>
                </a:solidFill>
                <a:latin typeface="Arial" panose="020B0604020202020204" pitchFamily="34" charset="0"/>
                <a:cs typeface="Arial" panose="020B0604020202020204" pitchFamily="34" charset="0"/>
                <a:hlinkClick r:id="rId5"/>
              </a:rPr>
              <a:t>ulchs_osrs@ul.edu.lr</a:t>
            </a:r>
            <a:endParaRPr lang="en-US" sz="2400">
              <a:solidFill>
                <a:srgbClr val="C00000"/>
              </a:solidFill>
              <a:latin typeface="Arial" panose="020B0604020202020204" pitchFamily="34" charset="0"/>
              <a:cs typeface="Arial" panose="020B0604020202020204" pitchFamily="34" charset="0"/>
            </a:endParaRPr>
          </a:p>
          <a:p>
            <a:pPr marL="457200" indent="-457200">
              <a:spcAft>
                <a:spcPts val="1200"/>
              </a:spcAft>
              <a:buFont typeface="Arial" panose="020B0604020202020204" pitchFamily="34" charset="0"/>
              <a:buChar char="•"/>
            </a:pPr>
            <a:r>
              <a:rPr lang="en-US" sz="2400">
                <a:solidFill>
                  <a:schemeClr val="accent1">
                    <a:lumMod val="50000"/>
                  </a:schemeClr>
                </a:solidFill>
                <a:latin typeface="Arial" panose="020B0604020202020204" pitchFamily="34" charset="0"/>
                <a:cs typeface="Arial" panose="020B0604020202020204" pitchFamily="34" charset="0"/>
              </a:rPr>
              <a:t>Pre-award services: </a:t>
            </a:r>
            <a:r>
              <a:rPr lang="en-US" sz="2400">
                <a:solidFill>
                  <a:srgbClr val="C00000"/>
                </a:solidFill>
                <a:latin typeface="Arial" panose="020B0604020202020204" pitchFamily="34" charset="0"/>
                <a:cs typeface="Arial" panose="020B0604020202020204" pitchFamily="34" charset="0"/>
                <a:hlinkClick r:id="rId6"/>
              </a:rPr>
              <a:t>wlehko@ul.edu.lr</a:t>
            </a:r>
            <a:r>
              <a:rPr lang="en-US" sz="2400">
                <a:solidFill>
                  <a:srgbClr val="C00000"/>
                </a:solidFill>
                <a:latin typeface="Arial" panose="020B0604020202020204" pitchFamily="34" charset="0"/>
                <a:cs typeface="Arial" panose="020B0604020202020204" pitchFamily="34" charset="0"/>
              </a:rPr>
              <a:t>  (0886322912)</a:t>
            </a:r>
          </a:p>
          <a:p>
            <a:pPr marL="457200" indent="-457200">
              <a:spcAft>
                <a:spcPts val="1200"/>
              </a:spcAft>
              <a:buFont typeface="Arial" panose="020B0604020202020204" pitchFamily="34" charset="0"/>
              <a:buChar char="•"/>
            </a:pPr>
            <a:r>
              <a:rPr lang="en-US" sz="2400">
                <a:solidFill>
                  <a:schemeClr val="accent1">
                    <a:lumMod val="50000"/>
                  </a:schemeClr>
                </a:solidFill>
                <a:latin typeface="Arial" panose="020B0604020202020204" pitchFamily="34" charset="0"/>
                <a:cs typeface="Arial" panose="020B0604020202020204" pitchFamily="34" charset="0"/>
              </a:rPr>
              <a:t>Post-award services: </a:t>
            </a:r>
            <a:r>
              <a:rPr lang="en-US" sz="2400">
                <a:solidFill>
                  <a:srgbClr val="C00000"/>
                </a:solidFill>
                <a:latin typeface="Arial" panose="020B0604020202020204" pitchFamily="34" charset="0"/>
                <a:cs typeface="Arial" panose="020B0604020202020204" pitchFamily="34" charset="0"/>
                <a:hlinkClick r:id="rId7"/>
              </a:rPr>
              <a:t>theowayjt@ul.edu.lr</a:t>
            </a:r>
            <a:r>
              <a:rPr lang="en-US" sz="2400">
                <a:solidFill>
                  <a:srgbClr val="C00000"/>
                </a:solidFill>
                <a:latin typeface="Arial" panose="020B0604020202020204" pitchFamily="34" charset="0"/>
                <a:cs typeface="Arial" panose="020B0604020202020204" pitchFamily="34" charset="0"/>
              </a:rPr>
              <a:t> (0776631523)</a:t>
            </a:r>
          </a:p>
          <a:p>
            <a:pPr marL="457200" indent="-457200">
              <a:spcAft>
                <a:spcPts val="1200"/>
              </a:spcAft>
              <a:buFont typeface="Arial" panose="020B0604020202020204" pitchFamily="34" charset="0"/>
              <a:buChar char="•"/>
            </a:pPr>
            <a:r>
              <a:rPr lang="en-US" sz="2400">
                <a:solidFill>
                  <a:schemeClr val="accent1">
                    <a:lumMod val="50000"/>
                  </a:schemeClr>
                </a:solidFill>
                <a:latin typeface="Arial" panose="020B0604020202020204" pitchFamily="34" charset="0"/>
                <a:cs typeface="Arial" panose="020B0604020202020204" pitchFamily="34" charset="0"/>
              </a:rPr>
              <a:t>Director: </a:t>
            </a:r>
            <a:r>
              <a:rPr lang="en-US" sz="2400">
                <a:solidFill>
                  <a:srgbClr val="C00000"/>
                </a:solidFill>
                <a:latin typeface="Arial" panose="020B0604020202020204" pitchFamily="34" charset="0"/>
                <a:cs typeface="Arial" panose="020B0604020202020204" pitchFamily="34" charset="0"/>
                <a:hlinkClick r:id="rId8"/>
              </a:rPr>
              <a:t>manstoneg@ul.edu.lr</a:t>
            </a:r>
            <a:r>
              <a:rPr lang="en-US" sz="2400">
                <a:solidFill>
                  <a:srgbClr val="C00000"/>
                </a:solidFill>
                <a:latin typeface="Arial" panose="020B0604020202020204" pitchFamily="34" charset="0"/>
                <a:cs typeface="Arial" panose="020B0604020202020204" pitchFamily="34" charset="0"/>
              </a:rPr>
              <a:t> (0770135309)</a:t>
            </a:r>
          </a:p>
          <a:p>
            <a:pPr>
              <a:spcAft>
                <a:spcPts val="1200"/>
              </a:spcAft>
            </a:pPr>
            <a:r>
              <a:rPr lang="en-US" sz="2400">
                <a:solidFill>
                  <a:srgbClr val="C00000"/>
                </a:solidFill>
                <a:latin typeface="Arial" panose="020B0604020202020204" pitchFamily="34" charset="0"/>
                <a:cs typeface="Arial" panose="020B0604020202020204" pitchFamily="34" charset="0"/>
              </a:rPr>
              <a:t> </a:t>
            </a:r>
          </a:p>
          <a:p>
            <a:pPr marL="457200" indent="-457200">
              <a:spcAft>
                <a:spcPts val="1200"/>
              </a:spcAft>
              <a:buFont typeface="Arial" panose="020B0604020202020204" pitchFamily="34" charset="0"/>
              <a:buChar char="•"/>
            </a:pPr>
            <a:endParaRPr lang="en-US" sz="2400">
              <a:solidFill>
                <a:srgbClr val="C00000"/>
              </a:solidFill>
              <a:latin typeface="Arial" panose="020B0604020202020204" pitchFamily="34" charset="0"/>
              <a:cs typeface="Arial" panose="020B0604020202020204" pitchFamily="34" charset="0"/>
            </a:endParaRPr>
          </a:p>
          <a:p>
            <a:pPr lvl="1">
              <a:spcAft>
                <a:spcPts val="1200"/>
              </a:spcAft>
            </a:pPr>
            <a:endParaRPr lang="en-US" sz="2400" u="sng">
              <a:solidFill>
                <a:srgbClr val="0070C0"/>
              </a:solidFill>
              <a:latin typeface="Segoe UI" panose="020B0502040204020203" pitchFamily="34" charset="0"/>
              <a:cs typeface="Arial" panose="020B0604020202020204" pitchFamily="34" charset="0"/>
            </a:endParaRPr>
          </a:p>
          <a:p>
            <a:pPr marL="914400" lvl="1" indent="-457200">
              <a:spcAft>
                <a:spcPts val="1200"/>
              </a:spcAft>
              <a:buFont typeface="Arial" panose="020B0604020202020204" pitchFamily="34" charset="0"/>
              <a:buChar char="•"/>
            </a:pPr>
            <a:endParaRPr lang="en-US" sz="2400" u="sng">
              <a:solidFill>
                <a:srgbClr val="0070C0"/>
              </a:solidFill>
              <a:latin typeface="Segoe UI" panose="020B0502040204020203" pitchFamily="34" charset="0"/>
              <a:cs typeface="Arial" panose="020B0604020202020204" pitchFamily="34" charset="0"/>
            </a:endParaRPr>
          </a:p>
          <a:p>
            <a:pPr lvl="1">
              <a:spcAft>
                <a:spcPts val="1200"/>
              </a:spcAft>
            </a:pPr>
            <a:endParaRPr lang="en-US" sz="2400" u="sng">
              <a:solidFill>
                <a:schemeClr val="accent1">
                  <a:lumMod val="50000"/>
                </a:schemeClr>
              </a:solidFill>
              <a:latin typeface="Arial" panose="020B0604020202020204" pitchFamily="34" charset="0"/>
              <a:cs typeface="Arial" panose="020B0604020202020204" pitchFamily="34" charset="0"/>
            </a:endParaRPr>
          </a:p>
          <a:p>
            <a:pPr lvl="1"/>
            <a:endParaRPr lang="en-US">
              <a:latin typeface="Arial" panose="020B0604020202020204" pitchFamily="34" charset="0"/>
              <a:cs typeface="Arial" panose="020B0604020202020204" pitchFamily="34" charset="0"/>
            </a:endParaRPr>
          </a:p>
          <a:p>
            <a:endParaRPr lang="en-US" sz="160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1C77A8DF-485C-4336-84CC-AEC514DCD783}"/>
              </a:ext>
            </a:extLst>
          </p:cNvPr>
          <p:cNvPicPr/>
          <p:nvPr/>
        </p:nvPicPr>
        <p:blipFill>
          <a:blip r:embed="rId9" cstate="email">
            <a:alphaModFix amt="42000"/>
            <a:duotone>
              <a:schemeClr val="accent1">
                <a:shade val="45000"/>
                <a:satMod val="135000"/>
              </a:schemeClr>
              <a:prstClr val="white"/>
            </a:duotone>
            <a:extLst>
              <a:ext uri="{28A0092B-C50C-407E-A947-70E740481C1C}">
                <a14:useLocalDpi xmlns:a14="http://schemas.microsoft.com/office/drawing/2010/main"/>
              </a:ext>
            </a:extLst>
          </a:blip>
          <a:srcRect/>
          <a:stretch/>
        </p:blipFill>
        <p:spPr bwMode="auto">
          <a:xfrm rot="5400000">
            <a:off x="-466055" y="1903327"/>
            <a:ext cx="4846320" cy="4023360"/>
          </a:xfrm>
          <a:prstGeom prst="rect">
            <a:avLst/>
          </a:prstGeom>
          <a:ln>
            <a:noFill/>
          </a:ln>
          <a:effectLst>
            <a:softEdge rad="50800"/>
          </a:effectLst>
        </p:spPr>
      </p:pic>
      <p:sp>
        <p:nvSpPr>
          <p:cNvPr id="3" name="TextBox 2">
            <a:extLst>
              <a:ext uri="{FF2B5EF4-FFF2-40B4-BE49-F238E27FC236}">
                <a16:creationId xmlns:a16="http://schemas.microsoft.com/office/drawing/2014/main" id="{237ABE7B-8519-EBB6-D6C8-9688DE1DDB82}"/>
              </a:ext>
            </a:extLst>
          </p:cNvPr>
          <p:cNvSpPr txBox="1"/>
          <p:nvPr/>
        </p:nvSpPr>
        <p:spPr>
          <a:xfrm>
            <a:off x="109509" y="6325598"/>
            <a:ext cx="7298774" cy="381828"/>
          </a:xfrm>
          <a:prstGeom prst="rect">
            <a:avLst/>
          </a:prstGeom>
          <a:solidFill>
            <a:schemeClr val="bg1"/>
          </a:solidFill>
        </p:spPr>
        <p:txBody>
          <a:bodyPr wrap="square" rtlCol="0">
            <a:spAutoFit/>
          </a:bodyPr>
          <a:lstStyle/>
          <a:p>
            <a:r>
              <a:rPr lang="en-US" b="1">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2021389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9AAC6-061D-175D-E93A-AEA1C3183459}"/>
              </a:ext>
            </a:extLst>
          </p:cNvPr>
          <p:cNvSpPr>
            <a:spLocks noGrp="1"/>
          </p:cNvSpPr>
          <p:nvPr>
            <p:ph type="title"/>
          </p:nvPr>
        </p:nvSpPr>
        <p:spPr/>
        <p:txBody>
          <a:bodyPr/>
          <a:lstStyle/>
          <a:p>
            <a:r>
              <a:rPr lang="en-US"/>
              <a:t>OSRS Mission &amp; Vision</a:t>
            </a:r>
          </a:p>
        </p:txBody>
      </p:sp>
      <p:grpSp>
        <p:nvGrpSpPr>
          <p:cNvPr id="4" name="Group 3">
            <a:extLst>
              <a:ext uri="{FF2B5EF4-FFF2-40B4-BE49-F238E27FC236}">
                <a16:creationId xmlns:a16="http://schemas.microsoft.com/office/drawing/2014/main" id="{31E565B4-B304-0F3E-480A-6ED0D478BF2B}"/>
              </a:ext>
            </a:extLst>
          </p:cNvPr>
          <p:cNvGrpSpPr/>
          <p:nvPr/>
        </p:nvGrpSpPr>
        <p:grpSpPr>
          <a:xfrm>
            <a:off x="384517" y="2433778"/>
            <a:ext cx="11451102" cy="3751316"/>
            <a:chOff x="384517" y="2433778"/>
            <a:chExt cx="11451102" cy="3751316"/>
          </a:xfrm>
        </p:grpSpPr>
        <p:sp>
          <p:nvSpPr>
            <p:cNvPr id="6" name="Rectangle: Rounded Corners 5">
              <a:extLst>
                <a:ext uri="{FF2B5EF4-FFF2-40B4-BE49-F238E27FC236}">
                  <a16:creationId xmlns:a16="http://schemas.microsoft.com/office/drawing/2014/main" id="{17D46E2D-B626-C6FC-2B88-585A7531BB65}"/>
                </a:ext>
              </a:extLst>
            </p:cNvPr>
            <p:cNvSpPr/>
            <p:nvPr/>
          </p:nvSpPr>
          <p:spPr>
            <a:xfrm>
              <a:off x="384517" y="2433778"/>
              <a:ext cx="11451102" cy="1340621"/>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7" name="Rectangle 6" descr="Business Growth">
              <a:extLst>
                <a:ext uri="{FF2B5EF4-FFF2-40B4-BE49-F238E27FC236}">
                  <a16:creationId xmlns:a16="http://schemas.microsoft.com/office/drawing/2014/main" id="{5A971A0A-213C-2F24-47FB-51F769A7F00E}"/>
                </a:ext>
              </a:extLst>
            </p:cNvPr>
            <p:cNvSpPr/>
            <p:nvPr/>
          </p:nvSpPr>
          <p:spPr>
            <a:xfrm>
              <a:off x="790054" y="2735417"/>
              <a:ext cx="737341" cy="737341"/>
            </a:xfrm>
            <a:prstGeom prst="rect">
              <a:avLst/>
            </a:prstGeom>
            <a: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8" name="Freeform: Shape 7">
              <a:extLst>
                <a:ext uri="{FF2B5EF4-FFF2-40B4-BE49-F238E27FC236}">
                  <a16:creationId xmlns:a16="http://schemas.microsoft.com/office/drawing/2014/main" id="{2A59CFB2-308B-6009-E2ED-FA184C2E47DC}"/>
                </a:ext>
              </a:extLst>
            </p:cNvPr>
            <p:cNvSpPr/>
            <p:nvPr/>
          </p:nvSpPr>
          <p:spPr>
            <a:xfrm>
              <a:off x="1932934" y="2433778"/>
              <a:ext cx="9899655" cy="1340621"/>
            </a:xfrm>
            <a:custGeom>
              <a:avLst/>
              <a:gdLst>
                <a:gd name="connsiteX0" fmla="*/ 0 w 9899655"/>
                <a:gd name="connsiteY0" fmla="*/ 0 h 1340621"/>
                <a:gd name="connsiteX1" fmla="*/ 9899655 w 9899655"/>
                <a:gd name="connsiteY1" fmla="*/ 0 h 1340621"/>
                <a:gd name="connsiteX2" fmla="*/ 9899655 w 9899655"/>
                <a:gd name="connsiteY2" fmla="*/ 1340621 h 1340621"/>
                <a:gd name="connsiteX3" fmla="*/ 0 w 9899655"/>
                <a:gd name="connsiteY3" fmla="*/ 1340621 h 1340621"/>
                <a:gd name="connsiteX4" fmla="*/ 0 w 9899655"/>
                <a:gd name="connsiteY4" fmla="*/ 0 h 1340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9655" h="1340621">
                  <a:moveTo>
                    <a:pt x="0" y="0"/>
                  </a:moveTo>
                  <a:lnTo>
                    <a:pt x="9899655" y="0"/>
                  </a:lnTo>
                  <a:lnTo>
                    <a:pt x="9899655" y="1340621"/>
                  </a:lnTo>
                  <a:lnTo>
                    <a:pt x="0" y="13406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1882" tIns="141882" rIns="141882" bIns="141882" numCol="1" spcCol="1270" anchor="ctr" anchorCtr="0">
              <a:noAutofit/>
            </a:bodyPr>
            <a:lstStyle/>
            <a:p>
              <a:pPr marL="0" lvl="0" indent="0" algn="l" defTabSz="1066800">
                <a:lnSpc>
                  <a:spcPct val="100000"/>
                </a:lnSpc>
                <a:spcBef>
                  <a:spcPct val="0"/>
                </a:spcBef>
                <a:spcAft>
                  <a:spcPct val="35000"/>
                </a:spcAft>
                <a:buNone/>
              </a:pPr>
              <a:r>
                <a:rPr lang="en-US" sz="2400" b="1" kern="1200"/>
                <a:t>Mission: </a:t>
              </a:r>
              <a:r>
                <a:rPr lang="en-US" sz="2400" kern="1200"/>
                <a:t>Supporting translational, biomedical, and health research and training activities to improve the health, economic, and social well-being of humanity.</a:t>
              </a:r>
              <a:r>
                <a:rPr lang="en-US" sz="2400" b="1" kern="1200"/>
                <a:t> </a:t>
              </a:r>
              <a:endParaRPr lang="en-US" sz="2400" kern="1200"/>
            </a:p>
          </p:txBody>
        </p:sp>
        <p:sp>
          <p:nvSpPr>
            <p:cNvPr id="9" name="Rectangle: Rounded Corners 8">
              <a:extLst>
                <a:ext uri="{FF2B5EF4-FFF2-40B4-BE49-F238E27FC236}">
                  <a16:creationId xmlns:a16="http://schemas.microsoft.com/office/drawing/2014/main" id="{C31FAC4A-7DE5-7826-7ED2-AEB513E883E0}"/>
                </a:ext>
              </a:extLst>
            </p:cNvPr>
            <p:cNvSpPr/>
            <p:nvPr/>
          </p:nvSpPr>
          <p:spPr>
            <a:xfrm>
              <a:off x="384517" y="4109554"/>
              <a:ext cx="11451102" cy="1340621"/>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0" name="Rectangle 9" descr="Bullseye">
              <a:extLst>
                <a:ext uri="{FF2B5EF4-FFF2-40B4-BE49-F238E27FC236}">
                  <a16:creationId xmlns:a16="http://schemas.microsoft.com/office/drawing/2014/main" id="{DE9B3D53-31FA-4A21-D2CE-DB6E23881F83}"/>
                </a:ext>
              </a:extLst>
            </p:cNvPr>
            <p:cNvSpPr/>
            <p:nvPr/>
          </p:nvSpPr>
          <p:spPr>
            <a:xfrm>
              <a:off x="790054" y="4411194"/>
              <a:ext cx="737341" cy="737341"/>
            </a:xfrm>
            <a:prstGeom prst="rect">
              <a:avLst/>
            </a:prstGeom>
            <a: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1" name="Freeform: Shape 10">
              <a:extLst>
                <a:ext uri="{FF2B5EF4-FFF2-40B4-BE49-F238E27FC236}">
                  <a16:creationId xmlns:a16="http://schemas.microsoft.com/office/drawing/2014/main" id="{31163BC3-4182-4452-33F9-662FFB4CD237}"/>
                </a:ext>
              </a:extLst>
            </p:cNvPr>
            <p:cNvSpPr/>
            <p:nvPr/>
          </p:nvSpPr>
          <p:spPr>
            <a:xfrm>
              <a:off x="1955786" y="4844473"/>
              <a:ext cx="1936020" cy="1340621"/>
            </a:xfrm>
            <a:custGeom>
              <a:avLst/>
              <a:gdLst>
                <a:gd name="connsiteX0" fmla="*/ 0 w 1936020"/>
                <a:gd name="connsiteY0" fmla="*/ 0 h 1340621"/>
                <a:gd name="connsiteX1" fmla="*/ 1936020 w 1936020"/>
                <a:gd name="connsiteY1" fmla="*/ 0 h 1340621"/>
                <a:gd name="connsiteX2" fmla="*/ 1936020 w 1936020"/>
                <a:gd name="connsiteY2" fmla="*/ 1340621 h 1340621"/>
                <a:gd name="connsiteX3" fmla="*/ 0 w 1936020"/>
                <a:gd name="connsiteY3" fmla="*/ 1340621 h 1340621"/>
                <a:gd name="connsiteX4" fmla="*/ 0 w 1936020"/>
                <a:gd name="connsiteY4" fmla="*/ 0 h 1340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020" h="1340621">
                  <a:moveTo>
                    <a:pt x="0" y="0"/>
                  </a:moveTo>
                  <a:lnTo>
                    <a:pt x="1936020" y="0"/>
                  </a:lnTo>
                  <a:lnTo>
                    <a:pt x="1936020" y="1340621"/>
                  </a:lnTo>
                  <a:lnTo>
                    <a:pt x="0" y="13406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1882" tIns="141882" rIns="141882" bIns="141882" numCol="1" spcCol="1270" anchor="ctr" anchorCtr="0">
              <a:noAutofit/>
            </a:bodyPr>
            <a:lstStyle/>
            <a:p>
              <a:pPr marL="0" lvl="0" indent="0" algn="l" defTabSz="1066800">
                <a:lnSpc>
                  <a:spcPct val="100000"/>
                </a:lnSpc>
                <a:spcBef>
                  <a:spcPct val="0"/>
                </a:spcBef>
                <a:spcAft>
                  <a:spcPct val="35000"/>
                </a:spcAft>
                <a:buNone/>
              </a:pPr>
              <a:r>
                <a:rPr lang="en-US" sz="2400" b="1" u="sng" kern="1200"/>
                <a:t> </a:t>
              </a:r>
              <a:endParaRPr lang="en-US" sz="2400" kern="1200"/>
            </a:p>
          </p:txBody>
        </p:sp>
        <p:sp>
          <p:nvSpPr>
            <p:cNvPr id="12" name="Freeform: Shape 11">
              <a:extLst>
                <a:ext uri="{FF2B5EF4-FFF2-40B4-BE49-F238E27FC236}">
                  <a16:creationId xmlns:a16="http://schemas.microsoft.com/office/drawing/2014/main" id="{07FD2A68-716E-EB83-EE36-F7D58E9FA82C}"/>
                </a:ext>
              </a:extLst>
            </p:cNvPr>
            <p:cNvSpPr/>
            <p:nvPr/>
          </p:nvSpPr>
          <p:spPr>
            <a:xfrm>
              <a:off x="1955787" y="4101604"/>
              <a:ext cx="9780338" cy="1340621"/>
            </a:xfrm>
            <a:custGeom>
              <a:avLst/>
              <a:gdLst>
                <a:gd name="connsiteX0" fmla="*/ 0 w 7288448"/>
                <a:gd name="connsiteY0" fmla="*/ 0 h 1340621"/>
                <a:gd name="connsiteX1" fmla="*/ 7288448 w 7288448"/>
                <a:gd name="connsiteY1" fmla="*/ 0 h 1340621"/>
                <a:gd name="connsiteX2" fmla="*/ 7288448 w 7288448"/>
                <a:gd name="connsiteY2" fmla="*/ 1340621 h 1340621"/>
                <a:gd name="connsiteX3" fmla="*/ 0 w 7288448"/>
                <a:gd name="connsiteY3" fmla="*/ 1340621 h 1340621"/>
                <a:gd name="connsiteX4" fmla="*/ 0 w 7288448"/>
                <a:gd name="connsiteY4" fmla="*/ 0 h 1340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8448" h="1340621">
                  <a:moveTo>
                    <a:pt x="0" y="0"/>
                  </a:moveTo>
                  <a:lnTo>
                    <a:pt x="7288448" y="0"/>
                  </a:lnTo>
                  <a:lnTo>
                    <a:pt x="7288448" y="1340621"/>
                  </a:lnTo>
                  <a:lnTo>
                    <a:pt x="0" y="13406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1882" tIns="141882" rIns="141882" bIns="141882" numCol="1" spcCol="1270" anchor="ctr" anchorCtr="0">
              <a:noAutofit/>
            </a:bodyPr>
            <a:lstStyle/>
            <a:p>
              <a:pPr marL="0" lvl="0" indent="0" algn="l" defTabSz="1066800">
                <a:lnSpc>
                  <a:spcPct val="100000"/>
                </a:lnSpc>
                <a:spcBef>
                  <a:spcPct val="0"/>
                </a:spcBef>
                <a:buNone/>
              </a:pPr>
              <a:r>
                <a:rPr lang="en-US" sz="2400" b="1" kern="1200"/>
                <a:t>Vision: </a:t>
              </a:r>
              <a:r>
                <a:rPr lang="en-US" sz="2400"/>
                <a:t>To improve healthcare delivery in Liberia through the advancement of health and biomedical research, teaching, and learning.</a:t>
              </a:r>
            </a:p>
          </p:txBody>
        </p:sp>
      </p:grpSp>
      <p:sp>
        <p:nvSpPr>
          <p:cNvPr id="5" name="TextBox 4">
            <a:extLst>
              <a:ext uri="{FF2B5EF4-FFF2-40B4-BE49-F238E27FC236}">
                <a16:creationId xmlns:a16="http://schemas.microsoft.com/office/drawing/2014/main" id="{C99EBF7B-4ED7-5A9B-316C-444BA8C645D4}"/>
              </a:ext>
            </a:extLst>
          </p:cNvPr>
          <p:cNvSpPr txBox="1"/>
          <p:nvPr/>
        </p:nvSpPr>
        <p:spPr>
          <a:xfrm>
            <a:off x="109509" y="6325598"/>
            <a:ext cx="7298774" cy="381828"/>
          </a:xfrm>
          <a:prstGeom prst="rect">
            <a:avLst/>
          </a:prstGeom>
          <a:solidFill>
            <a:schemeClr val="bg1"/>
          </a:solidFill>
        </p:spPr>
        <p:txBody>
          <a:bodyPr wrap="square" rtlCol="0">
            <a:spAutoFit/>
          </a:bodyPr>
          <a:lstStyle/>
          <a:p>
            <a:r>
              <a:rPr lang="en-US" b="1">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2748256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9AAC6-061D-175D-E93A-AEA1C3183459}"/>
              </a:ext>
            </a:extLst>
          </p:cNvPr>
          <p:cNvSpPr>
            <a:spLocks noGrp="1"/>
          </p:cNvSpPr>
          <p:nvPr>
            <p:ph type="title"/>
          </p:nvPr>
        </p:nvSpPr>
        <p:spPr/>
        <p:txBody>
          <a:bodyPr/>
          <a:lstStyle/>
          <a:p>
            <a:r>
              <a:rPr lang="en-US"/>
              <a:t>OSRS Objectives</a:t>
            </a:r>
          </a:p>
        </p:txBody>
      </p:sp>
      <p:grpSp>
        <p:nvGrpSpPr>
          <p:cNvPr id="4" name="Group 3">
            <a:extLst>
              <a:ext uri="{FF2B5EF4-FFF2-40B4-BE49-F238E27FC236}">
                <a16:creationId xmlns:a16="http://schemas.microsoft.com/office/drawing/2014/main" id="{31E565B4-B304-0F3E-480A-6ED0D478BF2B}"/>
              </a:ext>
            </a:extLst>
          </p:cNvPr>
          <p:cNvGrpSpPr/>
          <p:nvPr/>
        </p:nvGrpSpPr>
        <p:grpSpPr>
          <a:xfrm>
            <a:off x="384517" y="1778000"/>
            <a:ext cx="11451102" cy="4407094"/>
            <a:chOff x="384517" y="4101604"/>
            <a:chExt cx="11451102" cy="2083490"/>
          </a:xfrm>
        </p:grpSpPr>
        <p:sp>
          <p:nvSpPr>
            <p:cNvPr id="9" name="Rectangle: Rounded Corners 8">
              <a:extLst>
                <a:ext uri="{FF2B5EF4-FFF2-40B4-BE49-F238E27FC236}">
                  <a16:creationId xmlns:a16="http://schemas.microsoft.com/office/drawing/2014/main" id="{C31FAC4A-7DE5-7826-7ED2-AEB513E883E0}"/>
                </a:ext>
              </a:extLst>
            </p:cNvPr>
            <p:cNvSpPr/>
            <p:nvPr/>
          </p:nvSpPr>
          <p:spPr>
            <a:xfrm>
              <a:off x="384517" y="4109554"/>
              <a:ext cx="11451102" cy="1340621"/>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0" name="Rectangle 9" descr="Bullseye">
              <a:extLst>
                <a:ext uri="{FF2B5EF4-FFF2-40B4-BE49-F238E27FC236}">
                  <a16:creationId xmlns:a16="http://schemas.microsoft.com/office/drawing/2014/main" id="{DE9B3D53-31FA-4A21-D2CE-DB6E23881F83}"/>
                </a:ext>
              </a:extLst>
            </p:cNvPr>
            <p:cNvSpPr/>
            <p:nvPr/>
          </p:nvSpPr>
          <p:spPr>
            <a:xfrm>
              <a:off x="790054" y="4411194"/>
              <a:ext cx="1066238" cy="433279"/>
            </a:xfrm>
            <a:prstGeom prst="rect">
              <a:avLst/>
            </a:prstGeom>
            <a: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1" name="Freeform: Shape 10">
              <a:extLst>
                <a:ext uri="{FF2B5EF4-FFF2-40B4-BE49-F238E27FC236}">
                  <a16:creationId xmlns:a16="http://schemas.microsoft.com/office/drawing/2014/main" id="{31163BC3-4182-4452-33F9-662FFB4CD237}"/>
                </a:ext>
              </a:extLst>
            </p:cNvPr>
            <p:cNvSpPr/>
            <p:nvPr/>
          </p:nvSpPr>
          <p:spPr>
            <a:xfrm>
              <a:off x="1955786" y="4844473"/>
              <a:ext cx="1936020" cy="1340621"/>
            </a:xfrm>
            <a:custGeom>
              <a:avLst/>
              <a:gdLst>
                <a:gd name="connsiteX0" fmla="*/ 0 w 1936020"/>
                <a:gd name="connsiteY0" fmla="*/ 0 h 1340621"/>
                <a:gd name="connsiteX1" fmla="*/ 1936020 w 1936020"/>
                <a:gd name="connsiteY1" fmla="*/ 0 h 1340621"/>
                <a:gd name="connsiteX2" fmla="*/ 1936020 w 1936020"/>
                <a:gd name="connsiteY2" fmla="*/ 1340621 h 1340621"/>
                <a:gd name="connsiteX3" fmla="*/ 0 w 1936020"/>
                <a:gd name="connsiteY3" fmla="*/ 1340621 h 1340621"/>
                <a:gd name="connsiteX4" fmla="*/ 0 w 1936020"/>
                <a:gd name="connsiteY4" fmla="*/ 0 h 1340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020" h="1340621">
                  <a:moveTo>
                    <a:pt x="0" y="0"/>
                  </a:moveTo>
                  <a:lnTo>
                    <a:pt x="1936020" y="0"/>
                  </a:lnTo>
                  <a:lnTo>
                    <a:pt x="1936020" y="1340621"/>
                  </a:lnTo>
                  <a:lnTo>
                    <a:pt x="0" y="13406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1882" tIns="141882" rIns="141882" bIns="141882" numCol="1" spcCol="1270" anchor="ctr" anchorCtr="0">
              <a:noAutofit/>
            </a:bodyPr>
            <a:lstStyle/>
            <a:p>
              <a:pPr marL="0" lvl="0" indent="0" algn="l" defTabSz="1066800">
                <a:lnSpc>
                  <a:spcPct val="100000"/>
                </a:lnSpc>
                <a:spcBef>
                  <a:spcPct val="0"/>
                </a:spcBef>
                <a:spcAft>
                  <a:spcPct val="35000"/>
                </a:spcAft>
                <a:buNone/>
              </a:pPr>
              <a:r>
                <a:rPr lang="en-US" sz="2400" b="1" u="sng" kern="1200"/>
                <a:t> </a:t>
              </a:r>
              <a:endParaRPr lang="en-US" sz="2400" kern="1200"/>
            </a:p>
          </p:txBody>
        </p:sp>
        <p:sp>
          <p:nvSpPr>
            <p:cNvPr id="12" name="Freeform: Shape 11">
              <a:extLst>
                <a:ext uri="{FF2B5EF4-FFF2-40B4-BE49-F238E27FC236}">
                  <a16:creationId xmlns:a16="http://schemas.microsoft.com/office/drawing/2014/main" id="{07FD2A68-716E-EB83-EE36-F7D58E9FA82C}"/>
                </a:ext>
              </a:extLst>
            </p:cNvPr>
            <p:cNvSpPr/>
            <p:nvPr/>
          </p:nvSpPr>
          <p:spPr>
            <a:xfrm>
              <a:off x="1955787" y="4101604"/>
              <a:ext cx="9780338" cy="1340621"/>
            </a:xfrm>
            <a:custGeom>
              <a:avLst/>
              <a:gdLst>
                <a:gd name="connsiteX0" fmla="*/ 0 w 7288448"/>
                <a:gd name="connsiteY0" fmla="*/ 0 h 1340621"/>
                <a:gd name="connsiteX1" fmla="*/ 7288448 w 7288448"/>
                <a:gd name="connsiteY1" fmla="*/ 0 h 1340621"/>
                <a:gd name="connsiteX2" fmla="*/ 7288448 w 7288448"/>
                <a:gd name="connsiteY2" fmla="*/ 1340621 h 1340621"/>
                <a:gd name="connsiteX3" fmla="*/ 0 w 7288448"/>
                <a:gd name="connsiteY3" fmla="*/ 1340621 h 1340621"/>
                <a:gd name="connsiteX4" fmla="*/ 0 w 7288448"/>
                <a:gd name="connsiteY4" fmla="*/ 0 h 1340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8448" h="1340621">
                  <a:moveTo>
                    <a:pt x="0" y="0"/>
                  </a:moveTo>
                  <a:lnTo>
                    <a:pt x="7288448" y="0"/>
                  </a:lnTo>
                  <a:lnTo>
                    <a:pt x="7288448" y="1340621"/>
                  </a:lnTo>
                  <a:lnTo>
                    <a:pt x="0" y="13406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1882" tIns="141882" rIns="141882" bIns="141882" numCol="1" spcCol="1270" anchor="ctr" anchorCtr="0">
              <a:noAutofit/>
            </a:bodyPr>
            <a:lstStyle/>
            <a:p>
              <a:pPr marL="0" lvl="0" indent="0" algn="l" defTabSz="1066800">
                <a:lnSpc>
                  <a:spcPct val="100000"/>
                </a:lnSpc>
                <a:spcBef>
                  <a:spcPct val="0"/>
                </a:spcBef>
                <a:spcAft>
                  <a:spcPts val="600"/>
                </a:spcAft>
                <a:buNone/>
              </a:pPr>
              <a:r>
                <a:rPr lang="en-US" sz="2000" kern="1200"/>
                <a:t>To enhance the effectiveness of ULCHS’s activities through:</a:t>
              </a:r>
            </a:p>
            <a:p>
              <a:pPr marL="342900" indent="-342900">
                <a:spcAft>
                  <a:spcPts val="600"/>
                </a:spcAft>
                <a:buFont typeface="Arial" panose="020B0604020202020204" pitchFamily="34" charset="0"/>
                <a:buChar char="•"/>
              </a:pPr>
              <a:r>
                <a:rPr lang="en-US" sz="2000"/>
                <a:t>identification of research funding opportunities</a:t>
              </a:r>
            </a:p>
            <a:p>
              <a:pPr marL="342900" indent="-342900">
                <a:spcAft>
                  <a:spcPts val="600"/>
                </a:spcAft>
                <a:buFont typeface="Arial" panose="020B0604020202020204" pitchFamily="34" charset="0"/>
                <a:buChar char="•"/>
              </a:pPr>
              <a:r>
                <a:rPr lang="en-US" sz="2000"/>
                <a:t>pre-award assistance in the development of research proposals,</a:t>
              </a:r>
            </a:p>
            <a:p>
              <a:pPr marL="342900" indent="-342900">
                <a:spcAft>
                  <a:spcPts val="600"/>
                </a:spcAft>
                <a:buFont typeface="Arial" panose="020B0604020202020204" pitchFamily="34" charset="0"/>
                <a:buChar char="•"/>
              </a:pPr>
              <a:r>
                <a:rPr lang="en-US" sz="2000"/>
                <a:t>post-award administration of research grants and contracts, supporting basic, clinical, and translational health research in Liberia</a:t>
              </a:r>
            </a:p>
            <a:p>
              <a:pPr marL="342900" indent="-342900">
                <a:spcAft>
                  <a:spcPts val="600"/>
                </a:spcAft>
                <a:buFont typeface="Arial" panose="020B0604020202020204" pitchFamily="34" charset="0"/>
                <a:buChar char="•"/>
              </a:pPr>
              <a:r>
                <a:rPr lang="en-US" sz="2000"/>
                <a:t>training ULCHS faculty, staff and students on relevant pre- and post-award skills</a:t>
              </a:r>
            </a:p>
            <a:p>
              <a:pPr lvl="0"/>
              <a:endParaRPr lang="en-US" sz="2000"/>
            </a:p>
          </p:txBody>
        </p:sp>
      </p:grpSp>
      <p:sp>
        <p:nvSpPr>
          <p:cNvPr id="3" name="TextBox 2">
            <a:extLst>
              <a:ext uri="{FF2B5EF4-FFF2-40B4-BE49-F238E27FC236}">
                <a16:creationId xmlns:a16="http://schemas.microsoft.com/office/drawing/2014/main" id="{6D18E71E-AB4C-4B53-4357-BDF799651323}"/>
              </a:ext>
            </a:extLst>
          </p:cNvPr>
          <p:cNvSpPr txBox="1"/>
          <p:nvPr/>
        </p:nvSpPr>
        <p:spPr>
          <a:xfrm>
            <a:off x="109509" y="6325598"/>
            <a:ext cx="7298774" cy="381828"/>
          </a:xfrm>
          <a:prstGeom prst="rect">
            <a:avLst/>
          </a:prstGeom>
          <a:solidFill>
            <a:schemeClr val="bg1"/>
          </a:solidFill>
        </p:spPr>
        <p:txBody>
          <a:bodyPr wrap="square" rtlCol="0">
            <a:spAutoFit/>
          </a:bodyPr>
          <a:lstStyle/>
          <a:p>
            <a:r>
              <a:rPr lang="en-US" b="1">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2167269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9AAC6-061D-175D-E93A-AEA1C3183459}"/>
              </a:ext>
            </a:extLst>
          </p:cNvPr>
          <p:cNvSpPr>
            <a:spLocks noGrp="1"/>
          </p:cNvSpPr>
          <p:nvPr>
            <p:ph type="title"/>
          </p:nvPr>
        </p:nvSpPr>
        <p:spPr/>
        <p:txBody>
          <a:bodyPr/>
          <a:lstStyle/>
          <a:p>
            <a:r>
              <a:rPr lang="en-US"/>
              <a:t>OSRS Background</a:t>
            </a:r>
          </a:p>
        </p:txBody>
      </p:sp>
      <p:sp>
        <p:nvSpPr>
          <p:cNvPr id="9" name="Rectangle: Rounded Corners 8">
            <a:extLst>
              <a:ext uri="{FF2B5EF4-FFF2-40B4-BE49-F238E27FC236}">
                <a16:creationId xmlns:a16="http://schemas.microsoft.com/office/drawing/2014/main" id="{C31FAC4A-7DE5-7826-7ED2-AEB513E883E0}"/>
              </a:ext>
            </a:extLst>
          </p:cNvPr>
          <p:cNvSpPr/>
          <p:nvPr/>
        </p:nvSpPr>
        <p:spPr>
          <a:xfrm>
            <a:off x="370449" y="1754174"/>
            <a:ext cx="11451102" cy="374904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11" name="Freeform: Shape 10">
            <a:extLst>
              <a:ext uri="{FF2B5EF4-FFF2-40B4-BE49-F238E27FC236}">
                <a16:creationId xmlns:a16="http://schemas.microsoft.com/office/drawing/2014/main" id="{31163BC3-4182-4452-33F9-662FFB4CD237}"/>
              </a:ext>
            </a:extLst>
          </p:cNvPr>
          <p:cNvSpPr/>
          <p:nvPr/>
        </p:nvSpPr>
        <p:spPr>
          <a:xfrm>
            <a:off x="1955786" y="3349349"/>
            <a:ext cx="1936020" cy="2835743"/>
          </a:xfrm>
          <a:custGeom>
            <a:avLst/>
            <a:gdLst>
              <a:gd name="connsiteX0" fmla="*/ 0 w 1936020"/>
              <a:gd name="connsiteY0" fmla="*/ 0 h 1340621"/>
              <a:gd name="connsiteX1" fmla="*/ 1936020 w 1936020"/>
              <a:gd name="connsiteY1" fmla="*/ 0 h 1340621"/>
              <a:gd name="connsiteX2" fmla="*/ 1936020 w 1936020"/>
              <a:gd name="connsiteY2" fmla="*/ 1340621 h 1340621"/>
              <a:gd name="connsiteX3" fmla="*/ 0 w 1936020"/>
              <a:gd name="connsiteY3" fmla="*/ 1340621 h 1340621"/>
              <a:gd name="connsiteX4" fmla="*/ 0 w 1936020"/>
              <a:gd name="connsiteY4" fmla="*/ 0 h 1340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020" h="1340621">
                <a:moveTo>
                  <a:pt x="0" y="0"/>
                </a:moveTo>
                <a:lnTo>
                  <a:pt x="1936020" y="0"/>
                </a:lnTo>
                <a:lnTo>
                  <a:pt x="1936020" y="1340621"/>
                </a:lnTo>
                <a:lnTo>
                  <a:pt x="0" y="13406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1882" tIns="141882" rIns="141882" bIns="141882" numCol="1" spcCol="1270" anchor="ctr" anchorCtr="0">
            <a:noAutofit/>
          </a:bodyPr>
          <a:lstStyle/>
          <a:p>
            <a:pPr marL="0" lvl="0" indent="0" algn="l" defTabSz="1066800">
              <a:lnSpc>
                <a:spcPct val="100000"/>
              </a:lnSpc>
              <a:spcBef>
                <a:spcPct val="0"/>
              </a:spcBef>
              <a:spcAft>
                <a:spcPct val="35000"/>
              </a:spcAft>
              <a:buNone/>
            </a:pPr>
            <a:r>
              <a:rPr lang="en-US" sz="2400" b="1" u="sng" kern="1200"/>
              <a:t> </a:t>
            </a:r>
            <a:endParaRPr lang="en-US" sz="2400" kern="1200"/>
          </a:p>
        </p:txBody>
      </p:sp>
      <p:sp>
        <p:nvSpPr>
          <p:cNvPr id="12" name="Freeform: Shape 11">
            <a:extLst>
              <a:ext uri="{FF2B5EF4-FFF2-40B4-BE49-F238E27FC236}">
                <a16:creationId xmlns:a16="http://schemas.microsoft.com/office/drawing/2014/main" id="{07FD2A68-716E-EB83-EE36-F7D58E9FA82C}"/>
              </a:ext>
            </a:extLst>
          </p:cNvPr>
          <p:cNvSpPr/>
          <p:nvPr/>
        </p:nvSpPr>
        <p:spPr>
          <a:xfrm>
            <a:off x="892448" y="1937054"/>
            <a:ext cx="8778240" cy="3566160"/>
          </a:xfrm>
          <a:custGeom>
            <a:avLst/>
            <a:gdLst>
              <a:gd name="connsiteX0" fmla="*/ 0 w 7288448"/>
              <a:gd name="connsiteY0" fmla="*/ 0 h 1340621"/>
              <a:gd name="connsiteX1" fmla="*/ 7288448 w 7288448"/>
              <a:gd name="connsiteY1" fmla="*/ 0 h 1340621"/>
              <a:gd name="connsiteX2" fmla="*/ 7288448 w 7288448"/>
              <a:gd name="connsiteY2" fmla="*/ 1340621 h 1340621"/>
              <a:gd name="connsiteX3" fmla="*/ 0 w 7288448"/>
              <a:gd name="connsiteY3" fmla="*/ 1340621 h 1340621"/>
              <a:gd name="connsiteX4" fmla="*/ 0 w 7288448"/>
              <a:gd name="connsiteY4" fmla="*/ 0 h 1340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88448" h="1340621">
                <a:moveTo>
                  <a:pt x="0" y="0"/>
                </a:moveTo>
                <a:lnTo>
                  <a:pt x="7288448" y="0"/>
                </a:lnTo>
                <a:lnTo>
                  <a:pt x="7288448" y="1340621"/>
                </a:lnTo>
                <a:lnTo>
                  <a:pt x="0" y="134062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1882" tIns="141882" rIns="141882" bIns="141882" numCol="1" spcCol="1270" anchor="ctr" anchorCtr="0">
            <a:noAutofit/>
          </a:bodyPr>
          <a:lstStyle/>
          <a:p>
            <a:pPr marL="342900" indent="-342900">
              <a:spcAft>
                <a:spcPts val="600"/>
              </a:spcAft>
              <a:buFont typeface="Arial" panose="020B0604020202020204" pitchFamily="34" charset="0"/>
              <a:buChar char="•"/>
            </a:pPr>
            <a:r>
              <a:rPr lang="en-US" sz="2000" dirty="0">
                <a:solidFill>
                  <a:schemeClr val="accent1">
                    <a:lumMod val="50000"/>
                  </a:schemeClr>
                </a:solidFill>
              </a:rPr>
              <a:t>Office officially opened in June 2021</a:t>
            </a:r>
          </a:p>
          <a:p>
            <a:pPr marL="342900" indent="-342900">
              <a:spcAft>
                <a:spcPts val="600"/>
              </a:spcAft>
              <a:buFont typeface="Arial" panose="020B0604020202020204" pitchFamily="34" charset="0"/>
              <a:buChar char="•"/>
            </a:pPr>
            <a:r>
              <a:rPr lang="en-US" sz="2000" dirty="0">
                <a:solidFill>
                  <a:schemeClr val="accent1">
                    <a:lumMod val="50000"/>
                  </a:schemeClr>
                </a:solidFill>
              </a:rPr>
              <a:t>OSRS team participated in extensive grant management training with Vanderbilt University Medical Center, highlighting pre- and post-award grant and research administration areas.</a:t>
            </a:r>
          </a:p>
          <a:p>
            <a:pPr marL="342900" indent="-342900">
              <a:spcAft>
                <a:spcPts val="600"/>
              </a:spcAft>
              <a:buFont typeface="Arial" panose="020B0604020202020204" pitchFamily="34" charset="0"/>
              <a:buChar char="•"/>
            </a:pPr>
            <a:r>
              <a:rPr lang="en-US" sz="2000" dirty="0">
                <a:solidFill>
                  <a:schemeClr val="accent1">
                    <a:lumMod val="50000"/>
                  </a:schemeClr>
                </a:solidFill>
              </a:rPr>
              <a:t>Training encompassed ~5 months of hybrid learning both virtually and in-person with continued mentoring support from Yale University.</a:t>
            </a:r>
          </a:p>
          <a:p>
            <a:pPr marL="342900" indent="-342900">
              <a:spcAft>
                <a:spcPts val="600"/>
              </a:spcAft>
              <a:buFont typeface="Arial" panose="020B0604020202020204" pitchFamily="34" charset="0"/>
              <a:buChar char="•"/>
            </a:pPr>
            <a:r>
              <a:rPr lang="en-US" sz="2000" dirty="0">
                <a:solidFill>
                  <a:schemeClr val="accent1">
                    <a:lumMod val="50000"/>
                  </a:schemeClr>
                </a:solidFill>
              </a:rPr>
              <a:t>ULCHS OSRS is now a member of the Society of Research Administrators International and the Grant Administration International Network.</a:t>
            </a:r>
          </a:p>
          <a:p>
            <a:pPr lvl="0"/>
            <a:endParaRPr lang="en-US" sz="2000" dirty="0"/>
          </a:p>
        </p:txBody>
      </p:sp>
      <p:sp>
        <p:nvSpPr>
          <p:cNvPr id="3" name="Oval 2">
            <a:extLst>
              <a:ext uri="{FF2B5EF4-FFF2-40B4-BE49-F238E27FC236}">
                <a16:creationId xmlns:a16="http://schemas.microsoft.com/office/drawing/2014/main" id="{A97D0CFA-4C22-9D56-1DBC-F23BE4B9F43A}"/>
              </a:ext>
            </a:extLst>
          </p:cNvPr>
          <p:cNvSpPr/>
          <p:nvPr/>
        </p:nvSpPr>
        <p:spPr>
          <a:xfrm>
            <a:off x="9485767" y="2229205"/>
            <a:ext cx="2335784" cy="2399589"/>
          </a:xfrm>
          <a:prstGeom prst="ellipse">
            <a:avLst/>
          </a:prstGeom>
          <a:blipFill dpi="0" rotWithShape="1">
            <a:blip r:embed="rId3" cstate="email">
              <a:extLst>
                <a:ext uri="{28A0092B-C50C-407E-A947-70E740481C1C}">
                  <a14:useLocalDpi xmlns:a14="http://schemas.microsoft.com/office/drawing/2010/main"/>
                </a:ext>
              </a:extLst>
            </a:blip>
            <a:srcRect/>
            <a:stretch>
              <a:fillRect r="1000"/>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46AE592-2032-0C07-21C8-2B7822FFFA5C}"/>
              </a:ext>
            </a:extLst>
          </p:cNvPr>
          <p:cNvSpPr txBox="1"/>
          <p:nvPr/>
        </p:nvSpPr>
        <p:spPr>
          <a:xfrm>
            <a:off x="109509" y="6325598"/>
            <a:ext cx="7298774" cy="381828"/>
          </a:xfrm>
          <a:prstGeom prst="rect">
            <a:avLst/>
          </a:prstGeom>
          <a:solidFill>
            <a:schemeClr val="bg1"/>
          </a:solidFill>
        </p:spPr>
        <p:txBody>
          <a:bodyPr wrap="square" rtlCol="0">
            <a:spAutoFit/>
          </a:bodyPr>
          <a:lstStyle/>
          <a:p>
            <a:r>
              <a:rPr lang="en-US" b="1">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3041392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070C9-748B-E267-BE18-1FCB53EA2B08}"/>
              </a:ext>
            </a:extLst>
          </p:cNvPr>
          <p:cNvSpPr>
            <a:spLocks noGrp="1"/>
          </p:cNvSpPr>
          <p:nvPr>
            <p:ph type="title"/>
          </p:nvPr>
        </p:nvSpPr>
        <p:spPr>
          <a:xfrm>
            <a:off x="8661009" y="271622"/>
            <a:ext cx="3530991" cy="1325563"/>
          </a:xfrm>
        </p:spPr>
        <p:txBody>
          <a:bodyPr/>
          <a:lstStyle/>
          <a:p>
            <a:pPr algn="ctr"/>
            <a:r>
              <a:rPr lang="en-US"/>
              <a:t>OSRS Team</a:t>
            </a:r>
          </a:p>
        </p:txBody>
      </p:sp>
      <p:sp>
        <p:nvSpPr>
          <p:cNvPr id="3" name="Content Placeholder 2">
            <a:extLst>
              <a:ext uri="{FF2B5EF4-FFF2-40B4-BE49-F238E27FC236}">
                <a16:creationId xmlns:a16="http://schemas.microsoft.com/office/drawing/2014/main" id="{9ED4D8E3-E24E-D3EA-0E3A-84259FAEC270}"/>
              </a:ext>
            </a:extLst>
          </p:cNvPr>
          <p:cNvSpPr>
            <a:spLocks noGrp="1"/>
          </p:cNvSpPr>
          <p:nvPr>
            <p:ph idx="1"/>
          </p:nvPr>
        </p:nvSpPr>
        <p:spPr>
          <a:xfrm>
            <a:off x="384517" y="1698858"/>
            <a:ext cx="11451102" cy="4661155"/>
          </a:xfrm>
        </p:spPr>
        <p:txBody>
          <a:bodyPr>
            <a:normAutofit/>
          </a:bodyPr>
          <a:lstStyle/>
          <a:p>
            <a:pPr marL="0" indent="0">
              <a:buNone/>
            </a:pPr>
            <a:endParaRPr lang="en-US" sz="2800"/>
          </a:p>
          <a:p>
            <a:endParaRPr lang="en-US" sz="2800"/>
          </a:p>
          <a:p>
            <a:endParaRPr lang="en-GB" sz="2800"/>
          </a:p>
          <a:p>
            <a:pPr marL="0" indent="0">
              <a:buNone/>
            </a:pPr>
            <a:endParaRPr lang="en-US"/>
          </a:p>
        </p:txBody>
      </p:sp>
      <p:graphicFrame>
        <p:nvGraphicFramePr>
          <p:cNvPr id="5" name="Table 5">
            <a:extLst>
              <a:ext uri="{FF2B5EF4-FFF2-40B4-BE49-F238E27FC236}">
                <a16:creationId xmlns:a16="http://schemas.microsoft.com/office/drawing/2014/main" id="{43FE7E76-7D3C-C035-5D94-46A57532DDC7}"/>
              </a:ext>
            </a:extLst>
          </p:cNvPr>
          <p:cNvGraphicFramePr>
            <a:graphicFrameLocks noGrp="1"/>
          </p:cNvGraphicFramePr>
          <p:nvPr>
            <p:extLst>
              <p:ext uri="{D42A27DB-BD31-4B8C-83A1-F6EECF244321}">
                <p14:modId xmlns:p14="http://schemas.microsoft.com/office/powerpoint/2010/main" val="1399050524"/>
              </p:ext>
            </p:extLst>
          </p:nvPr>
        </p:nvGraphicFramePr>
        <p:xfrm>
          <a:off x="4145357" y="1800528"/>
          <a:ext cx="7161864" cy="3460287"/>
        </p:xfrm>
        <a:graphic>
          <a:graphicData uri="http://schemas.openxmlformats.org/drawingml/2006/table">
            <a:tbl>
              <a:tblPr firstRow="1" bandRow="1">
                <a:tableStyleId>{5C22544A-7EE6-4342-B048-85BDC9FD1C3A}</a:tableStyleId>
              </a:tblPr>
              <a:tblGrid>
                <a:gridCol w="6275555">
                  <a:extLst>
                    <a:ext uri="{9D8B030D-6E8A-4147-A177-3AD203B41FA5}">
                      <a16:colId xmlns:a16="http://schemas.microsoft.com/office/drawing/2014/main" val="3014287517"/>
                    </a:ext>
                  </a:extLst>
                </a:gridCol>
                <a:gridCol w="886309">
                  <a:extLst>
                    <a:ext uri="{9D8B030D-6E8A-4147-A177-3AD203B41FA5}">
                      <a16:colId xmlns:a16="http://schemas.microsoft.com/office/drawing/2014/main" val="318077467"/>
                    </a:ext>
                  </a:extLst>
                </a:gridCol>
              </a:tblGrid>
              <a:tr h="486144">
                <a:tc>
                  <a:txBody>
                    <a:bodyPr/>
                    <a:lstStyle/>
                    <a:p>
                      <a:pPr algn="l">
                        <a:spcBef>
                          <a:spcPts val="600"/>
                        </a:spcBef>
                        <a:spcAft>
                          <a:spcPts val="600"/>
                        </a:spcAft>
                      </a:pPr>
                      <a:r>
                        <a:rPr lang="en-US" sz="1800" b="1" kern="1200">
                          <a:solidFill>
                            <a:schemeClr val="bg1"/>
                          </a:solidFill>
                        </a:rPr>
                        <a:t>Team member (from right)</a:t>
                      </a:r>
                      <a:endParaRPr lang="en-US" sz="1800" b="1" kern="1200">
                        <a:solidFill>
                          <a:schemeClr val="bg1"/>
                        </a:solidFill>
                        <a:latin typeface="+mn-lt"/>
                        <a:ea typeface="+mn-ea"/>
                        <a:cs typeface="+mn-cs"/>
                      </a:endParaRPr>
                    </a:p>
                  </a:txBody>
                  <a:tcPr anchor="ctr"/>
                </a:tc>
                <a:tc>
                  <a:txBody>
                    <a:bodyPr/>
                    <a:lstStyle/>
                    <a:p>
                      <a:pPr>
                        <a:spcBef>
                          <a:spcPts val="600"/>
                        </a:spcBef>
                        <a:spcAft>
                          <a:spcPts val="600"/>
                        </a:spcAft>
                      </a:pPr>
                      <a:r>
                        <a:rPr lang="en-US" sz="1200" b="1" kern="1200">
                          <a:solidFill>
                            <a:schemeClr val="bg1"/>
                          </a:solidFill>
                        </a:rPr>
                        <a:t>Years of Experience</a:t>
                      </a:r>
                      <a:endParaRPr lang="en-US" sz="2000" b="1" kern="1200">
                        <a:solidFill>
                          <a:schemeClr val="bg1"/>
                        </a:solidFill>
                        <a:latin typeface="+mn-lt"/>
                        <a:ea typeface="+mn-ea"/>
                        <a:cs typeface="+mn-cs"/>
                      </a:endParaRPr>
                    </a:p>
                  </a:txBody>
                  <a:tcPr anchor="ctr"/>
                </a:tc>
                <a:extLst>
                  <a:ext uri="{0D108BD9-81ED-4DB2-BD59-A6C34878D82A}">
                    <a16:rowId xmlns:a16="http://schemas.microsoft.com/office/drawing/2014/main" val="2865663113"/>
                  </a:ext>
                </a:extLst>
              </a:tr>
              <a:tr h="991381">
                <a:tc>
                  <a:txBody>
                    <a:bodyPr/>
                    <a:lstStyle/>
                    <a:p>
                      <a:pPr>
                        <a:spcBef>
                          <a:spcPts val="600"/>
                        </a:spcBef>
                        <a:spcAft>
                          <a:spcPts val="600"/>
                        </a:spcAft>
                      </a:pPr>
                      <a:r>
                        <a:rPr lang="en-US" sz="2000" b="1">
                          <a:solidFill>
                            <a:schemeClr val="tx1"/>
                          </a:solidFill>
                        </a:rPr>
                        <a:t>Director, OSRS </a:t>
                      </a:r>
                      <a:r>
                        <a:rPr lang="en-US" sz="2000">
                          <a:solidFill>
                            <a:schemeClr val="tx1"/>
                          </a:solidFill>
                        </a:rPr>
                        <a:t>– Edmund G. Manston, </a:t>
                      </a:r>
                      <a:r>
                        <a:rPr lang="en-US" sz="2000" b="0" kern="1200">
                          <a:solidFill>
                            <a:schemeClr val="tx1"/>
                          </a:solidFill>
                        </a:rPr>
                        <a:t>MBA in Finance </a:t>
                      </a:r>
                      <a:endParaRPr lang="en-US" sz="2000" b="0" kern="1200">
                        <a:solidFill>
                          <a:schemeClr val="tx1"/>
                        </a:solidFill>
                        <a:latin typeface="+mn-lt"/>
                        <a:ea typeface="+mn-ea"/>
                        <a:cs typeface="+mn-cs"/>
                      </a:endParaRPr>
                    </a:p>
                  </a:txBody>
                  <a:tcPr anchor="ctr"/>
                </a:tc>
                <a:tc>
                  <a:txBody>
                    <a:bodyPr/>
                    <a:lstStyle/>
                    <a:p>
                      <a:pPr>
                        <a:spcBef>
                          <a:spcPts val="600"/>
                        </a:spcBef>
                        <a:spcAft>
                          <a:spcPts val="600"/>
                        </a:spcAft>
                      </a:pPr>
                      <a:r>
                        <a:rPr lang="en-US" sz="2000" b="0" kern="1200">
                          <a:solidFill>
                            <a:schemeClr val="tx1"/>
                          </a:solidFill>
                          <a:latin typeface="+mn-lt"/>
                          <a:ea typeface="+mn-ea"/>
                          <a:cs typeface="+mn-cs"/>
                        </a:rPr>
                        <a:t>&gt;10</a:t>
                      </a:r>
                    </a:p>
                  </a:txBody>
                  <a:tcPr anchor="ctr"/>
                </a:tc>
                <a:extLst>
                  <a:ext uri="{0D108BD9-81ED-4DB2-BD59-A6C34878D82A}">
                    <a16:rowId xmlns:a16="http://schemas.microsoft.com/office/drawing/2014/main" val="3173213095"/>
                  </a:ext>
                </a:extLst>
              </a:tr>
              <a:tr h="991381">
                <a:tc>
                  <a:txBody>
                    <a:bodyPr/>
                    <a:lstStyle/>
                    <a:p>
                      <a:pPr>
                        <a:spcBef>
                          <a:spcPts val="600"/>
                        </a:spcBef>
                        <a:spcAft>
                          <a:spcPts val="600"/>
                        </a:spcAft>
                      </a:pPr>
                      <a:r>
                        <a:rPr lang="en-US" sz="2000" b="1"/>
                        <a:t>Pre-Award Officer </a:t>
                      </a:r>
                      <a:r>
                        <a:rPr lang="en-US" sz="2000"/>
                        <a:t>– </a:t>
                      </a:r>
                      <a:r>
                        <a:rPr lang="en-US" sz="2000" err="1"/>
                        <a:t>Konkun</a:t>
                      </a:r>
                      <a:r>
                        <a:rPr lang="en-US" sz="2000"/>
                        <a:t> </a:t>
                      </a:r>
                      <a:r>
                        <a:rPr lang="en-US" sz="2000" err="1"/>
                        <a:t>Wleh</a:t>
                      </a:r>
                      <a:r>
                        <a:rPr lang="en-US" sz="2000"/>
                        <a:t>, BBA in Accounting</a:t>
                      </a:r>
                    </a:p>
                  </a:txBody>
                  <a:tcPr anchor="ctr"/>
                </a:tc>
                <a:tc>
                  <a:txBody>
                    <a:bodyPr/>
                    <a:lstStyle/>
                    <a:p>
                      <a:pPr>
                        <a:spcBef>
                          <a:spcPts val="600"/>
                        </a:spcBef>
                        <a:spcAft>
                          <a:spcPts val="600"/>
                        </a:spcAft>
                      </a:pPr>
                      <a:r>
                        <a:rPr lang="en-US" sz="2000"/>
                        <a:t>&gt;10</a:t>
                      </a:r>
                    </a:p>
                  </a:txBody>
                  <a:tcPr anchor="ctr"/>
                </a:tc>
                <a:extLst>
                  <a:ext uri="{0D108BD9-81ED-4DB2-BD59-A6C34878D82A}">
                    <a16:rowId xmlns:a16="http://schemas.microsoft.com/office/drawing/2014/main" val="4038049299"/>
                  </a:ext>
                </a:extLst>
              </a:tr>
              <a:tr h="991381">
                <a:tc>
                  <a:txBody>
                    <a:bodyPr/>
                    <a:lstStyle/>
                    <a:p>
                      <a:pPr>
                        <a:spcBef>
                          <a:spcPts val="600"/>
                        </a:spcBef>
                        <a:spcAft>
                          <a:spcPts val="600"/>
                        </a:spcAft>
                      </a:pPr>
                      <a:r>
                        <a:rPr lang="en-US" sz="2000" b="1"/>
                        <a:t>Post-Award Officer </a:t>
                      </a:r>
                      <a:r>
                        <a:rPr lang="en-US" sz="2000"/>
                        <a:t>– Josephine T. Theoway, </a:t>
                      </a:r>
                      <a:r>
                        <a:rPr lang="en-US" sz="1800" b="0" kern="1200">
                          <a:solidFill>
                            <a:schemeClr val="dk1"/>
                          </a:solidFill>
                          <a:effectLst/>
                          <a:latin typeface="+mn-lt"/>
                          <a:ea typeface="+mn-ea"/>
                          <a:cs typeface="+mn-cs"/>
                        </a:rPr>
                        <a:t>BBA in Accounting </a:t>
                      </a:r>
                      <a:endParaRPr lang="en-US" sz="2000" b="0"/>
                    </a:p>
                  </a:txBody>
                  <a:tcPr anchor="ctr"/>
                </a:tc>
                <a:tc>
                  <a:txBody>
                    <a:bodyPr/>
                    <a:lstStyle/>
                    <a:p>
                      <a:pPr>
                        <a:spcBef>
                          <a:spcPts val="600"/>
                        </a:spcBef>
                        <a:spcAft>
                          <a:spcPts val="600"/>
                        </a:spcAft>
                      </a:pPr>
                      <a:r>
                        <a:rPr lang="en-US" sz="2000"/>
                        <a:t>&gt;8</a:t>
                      </a:r>
                    </a:p>
                  </a:txBody>
                  <a:tcPr anchor="ctr"/>
                </a:tc>
                <a:extLst>
                  <a:ext uri="{0D108BD9-81ED-4DB2-BD59-A6C34878D82A}">
                    <a16:rowId xmlns:a16="http://schemas.microsoft.com/office/drawing/2014/main" val="992382069"/>
                  </a:ext>
                </a:extLst>
              </a:tr>
            </a:tbl>
          </a:graphicData>
        </a:graphic>
      </p:graphicFrame>
      <p:pic>
        <p:nvPicPr>
          <p:cNvPr id="7" name="Picture 6">
            <a:extLst>
              <a:ext uri="{FF2B5EF4-FFF2-40B4-BE49-F238E27FC236}">
                <a16:creationId xmlns:a16="http://schemas.microsoft.com/office/drawing/2014/main" id="{DA52C68F-FE24-433A-88C8-3A7A1DB68837}"/>
              </a:ext>
            </a:extLst>
          </p:cNvPr>
          <p:cNvPicPr/>
          <p:nvPr/>
        </p:nvPicPr>
        <p:blipFill>
          <a:blip r:embed="rId3" cstate="email">
            <a:extLst>
              <a:ext uri="{28A0092B-C50C-407E-A947-70E740481C1C}">
                <a14:useLocalDpi xmlns:a14="http://schemas.microsoft.com/office/drawing/2010/main"/>
              </a:ext>
            </a:extLst>
          </a:blip>
          <a:srcRect/>
          <a:stretch/>
        </p:blipFill>
        <p:spPr bwMode="auto">
          <a:xfrm>
            <a:off x="-40641" y="-1"/>
            <a:ext cx="3931920" cy="6858000"/>
          </a:xfrm>
          <a:prstGeom prst="rect">
            <a:avLst/>
          </a:prstGeom>
          <a:ln>
            <a:noFill/>
          </a:ln>
          <a:effectLst>
            <a:softEdge rad="38100"/>
          </a:effectLst>
          <a:extLst>
            <a:ext uri="{53640926-AAD7-44D8-BBD7-CCE9431645EC}">
              <a14:shadowObscured xmlns:a14="http://schemas.microsoft.com/office/drawing/2010/main"/>
            </a:ext>
          </a:extLst>
        </p:spPr>
      </p:pic>
      <p:sp>
        <p:nvSpPr>
          <p:cNvPr id="4" name="Oval 3">
            <a:extLst>
              <a:ext uri="{FF2B5EF4-FFF2-40B4-BE49-F238E27FC236}">
                <a16:creationId xmlns:a16="http://schemas.microsoft.com/office/drawing/2014/main" id="{3E5915FC-48DF-4D4C-897E-5517281A1442}"/>
              </a:ext>
            </a:extLst>
          </p:cNvPr>
          <p:cNvSpPr/>
          <p:nvPr/>
        </p:nvSpPr>
        <p:spPr>
          <a:xfrm>
            <a:off x="12973878" y="2425148"/>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E8EF78D-B1BD-4BF6-999C-9596CABA2284}"/>
              </a:ext>
            </a:extLst>
          </p:cNvPr>
          <p:cNvSpPr/>
          <p:nvPr/>
        </p:nvSpPr>
        <p:spPr>
          <a:xfrm>
            <a:off x="2425148" y="21336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1C5900B-B97D-0ADB-48AE-87B62DC1E7D6}"/>
              </a:ext>
            </a:extLst>
          </p:cNvPr>
          <p:cNvSpPr txBox="1"/>
          <p:nvPr/>
        </p:nvSpPr>
        <p:spPr>
          <a:xfrm>
            <a:off x="4270916" y="6413204"/>
            <a:ext cx="3518211" cy="369332"/>
          </a:xfrm>
          <a:prstGeom prst="rect">
            <a:avLst/>
          </a:prstGeom>
          <a:solidFill>
            <a:schemeClr val="bg1"/>
          </a:solidFill>
        </p:spPr>
        <p:txBody>
          <a:bodyPr wrap="square" rtlCol="0">
            <a:spAutoFit/>
          </a:bodyPr>
          <a:lstStyle/>
          <a:p>
            <a:pPr algn="ctr"/>
            <a:r>
              <a:rPr lang="en-US" b="1">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1024172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A60C0-82BD-CB9B-13EA-A075A0AF936E}"/>
              </a:ext>
            </a:extLst>
          </p:cNvPr>
          <p:cNvSpPr>
            <a:spLocks noGrp="1"/>
          </p:cNvSpPr>
          <p:nvPr>
            <p:ph type="title"/>
          </p:nvPr>
        </p:nvSpPr>
        <p:spPr>
          <a:xfrm>
            <a:off x="226070" y="280420"/>
            <a:ext cx="11451102" cy="1325563"/>
          </a:xfrm>
        </p:spPr>
        <p:txBody>
          <a:bodyPr/>
          <a:lstStyle/>
          <a:p>
            <a:r>
              <a:rPr lang="en-US"/>
              <a:t>ULCHS Gap Analysis </a:t>
            </a:r>
          </a:p>
        </p:txBody>
      </p:sp>
      <p:sp>
        <p:nvSpPr>
          <p:cNvPr id="5" name="Rectangle 4" descr="Research outline">
            <a:extLst>
              <a:ext uri="{FF2B5EF4-FFF2-40B4-BE49-F238E27FC236}">
                <a16:creationId xmlns:a16="http://schemas.microsoft.com/office/drawing/2014/main" id="{F235DBDB-3ADA-EB62-65AD-8135303DB283}"/>
              </a:ext>
            </a:extLst>
          </p:cNvPr>
          <p:cNvSpPr/>
          <p:nvPr/>
        </p:nvSpPr>
        <p:spPr>
          <a:xfrm>
            <a:off x="6096000" y="203607"/>
            <a:ext cx="1421258" cy="1325563"/>
          </a:xfrm>
          <a:prstGeom prst="rect">
            <a:avLst/>
          </a:prstGeom>
          <a: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a:bli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graphicFrame>
        <p:nvGraphicFramePr>
          <p:cNvPr id="3" name="Diagram 2">
            <a:extLst>
              <a:ext uri="{FF2B5EF4-FFF2-40B4-BE49-F238E27FC236}">
                <a16:creationId xmlns:a16="http://schemas.microsoft.com/office/drawing/2014/main" id="{191B05A5-1377-3BB4-093E-BE724E7EB095}"/>
              </a:ext>
            </a:extLst>
          </p:cNvPr>
          <p:cNvGraphicFramePr/>
          <p:nvPr>
            <p:extLst>
              <p:ext uri="{D42A27DB-BD31-4B8C-83A1-F6EECF244321}">
                <p14:modId xmlns:p14="http://schemas.microsoft.com/office/powerpoint/2010/main" val="2906560648"/>
              </p:ext>
            </p:extLst>
          </p:nvPr>
        </p:nvGraphicFramePr>
        <p:xfrm>
          <a:off x="2145895" y="1785597"/>
          <a:ext cx="8830630" cy="454639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TextBox 3">
            <a:extLst>
              <a:ext uri="{FF2B5EF4-FFF2-40B4-BE49-F238E27FC236}">
                <a16:creationId xmlns:a16="http://schemas.microsoft.com/office/drawing/2014/main" id="{A5FF3E30-B52A-B49A-32DD-B38594F0C8E0}"/>
              </a:ext>
            </a:extLst>
          </p:cNvPr>
          <p:cNvSpPr txBox="1"/>
          <p:nvPr/>
        </p:nvSpPr>
        <p:spPr>
          <a:xfrm>
            <a:off x="109509" y="6325598"/>
            <a:ext cx="7298774" cy="381828"/>
          </a:xfrm>
          <a:prstGeom prst="rect">
            <a:avLst/>
          </a:prstGeom>
          <a:solidFill>
            <a:schemeClr val="bg1"/>
          </a:solidFill>
        </p:spPr>
        <p:txBody>
          <a:bodyPr wrap="square" rtlCol="0">
            <a:spAutoFit/>
          </a:bodyPr>
          <a:lstStyle/>
          <a:p>
            <a:r>
              <a:rPr lang="en-US" b="1">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37173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A60C0-82BD-CB9B-13EA-A075A0AF936E}"/>
              </a:ext>
            </a:extLst>
          </p:cNvPr>
          <p:cNvSpPr>
            <a:spLocks noGrp="1"/>
          </p:cNvSpPr>
          <p:nvPr>
            <p:ph type="title"/>
          </p:nvPr>
        </p:nvSpPr>
        <p:spPr>
          <a:xfrm>
            <a:off x="226070" y="280420"/>
            <a:ext cx="11451102" cy="1325563"/>
          </a:xfrm>
        </p:spPr>
        <p:txBody>
          <a:bodyPr/>
          <a:lstStyle/>
          <a:p>
            <a:r>
              <a:rPr lang="en-US"/>
              <a:t>ULCHS Gap Analysis </a:t>
            </a:r>
          </a:p>
        </p:txBody>
      </p:sp>
      <p:sp>
        <p:nvSpPr>
          <p:cNvPr id="5" name="Rectangle 4" descr="Research outline">
            <a:extLst>
              <a:ext uri="{FF2B5EF4-FFF2-40B4-BE49-F238E27FC236}">
                <a16:creationId xmlns:a16="http://schemas.microsoft.com/office/drawing/2014/main" id="{F235DBDB-3ADA-EB62-65AD-8135303DB283}"/>
              </a:ext>
            </a:extLst>
          </p:cNvPr>
          <p:cNvSpPr/>
          <p:nvPr/>
        </p:nvSpPr>
        <p:spPr>
          <a:xfrm>
            <a:off x="6096000" y="203607"/>
            <a:ext cx="1421258" cy="1325563"/>
          </a:xfrm>
          <a:prstGeom prst="rect">
            <a:avLst/>
          </a:prstGeom>
          <a: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a:bli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4" name="TextBox 3">
            <a:extLst>
              <a:ext uri="{FF2B5EF4-FFF2-40B4-BE49-F238E27FC236}">
                <a16:creationId xmlns:a16="http://schemas.microsoft.com/office/drawing/2014/main" id="{A5FF3E30-B52A-B49A-32DD-B38594F0C8E0}"/>
              </a:ext>
            </a:extLst>
          </p:cNvPr>
          <p:cNvSpPr txBox="1"/>
          <p:nvPr/>
        </p:nvSpPr>
        <p:spPr>
          <a:xfrm>
            <a:off x="109509" y="6325598"/>
            <a:ext cx="7298774" cy="381828"/>
          </a:xfrm>
          <a:prstGeom prst="rect">
            <a:avLst/>
          </a:prstGeom>
          <a:solidFill>
            <a:schemeClr val="bg1"/>
          </a:solidFill>
        </p:spPr>
        <p:txBody>
          <a:bodyPr wrap="square" rtlCol="0">
            <a:spAutoFit/>
          </a:bodyPr>
          <a:lstStyle/>
          <a:p>
            <a:r>
              <a:rPr lang="en-US" b="1">
                <a:solidFill>
                  <a:srgbClr val="0A016E"/>
                </a:solidFill>
                <a:latin typeface="Arial Black" panose="020B0A04020102020204" pitchFamily="34" charset="0"/>
              </a:rPr>
              <a:t>ULCHS</a:t>
            </a:r>
          </a:p>
        </p:txBody>
      </p:sp>
      <p:sp>
        <p:nvSpPr>
          <p:cNvPr id="6" name="Rectangle: Rounded Corners 5">
            <a:extLst>
              <a:ext uri="{FF2B5EF4-FFF2-40B4-BE49-F238E27FC236}">
                <a16:creationId xmlns:a16="http://schemas.microsoft.com/office/drawing/2014/main" id="{2FCD17F2-2D4B-0068-750D-8C20B56ED273}"/>
              </a:ext>
            </a:extLst>
          </p:cNvPr>
          <p:cNvSpPr/>
          <p:nvPr/>
        </p:nvSpPr>
        <p:spPr>
          <a:xfrm>
            <a:off x="370449" y="1754174"/>
            <a:ext cx="11451102" cy="2876097"/>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dirty="0"/>
          </a:p>
          <a:p>
            <a:pPr marL="285750" indent="-285750">
              <a:spcAft>
                <a:spcPts val="600"/>
              </a:spcAft>
              <a:buFont typeface="Arial" panose="020B0604020202020204" pitchFamily="34" charset="0"/>
              <a:buChar char="•"/>
            </a:pPr>
            <a:r>
              <a:rPr lang="en-US" sz="2000" dirty="0">
                <a:solidFill>
                  <a:schemeClr val="accent1">
                    <a:lumMod val="50000"/>
                  </a:schemeClr>
                </a:solidFill>
              </a:rPr>
              <a:t>ULCHS Leadership team assigned to high-priority gaps identified.</a:t>
            </a:r>
          </a:p>
          <a:p>
            <a:pPr marL="285750" indent="-285750">
              <a:spcAft>
                <a:spcPts val="600"/>
              </a:spcAft>
              <a:buFont typeface="Arial" panose="020B0604020202020204" pitchFamily="34" charset="0"/>
              <a:buChar char="•"/>
            </a:pPr>
            <a:r>
              <a:rPr lang="en-US" sz="2000" dirty="0">
                <a:solidFill>
                  <a:schemeClr val="accent1">
                    <a:lumMod val="50000"/>
                  </a:schemeClr>
                </a:solidFill>
              </a:rPr>
              <a:t>Capacity building tracker created to assess progress on each item from one quarter to the next.</a:t>
            </a:r>
          </a:p>
          <a:p>
            <a:pPr marL="285750" indent="-285750">
              <a:spcAft>
                <a:spcPts val="600"/>
              </a:spcAft>
              <a:buFont typeface="Arial" panose="020B0604020202020204" pitchFamily="34" charset="0"/>
              <a:buChar char="•"/>
            </a:pPr>
            <a:r>
              <a:rPr lang="en-US" sz="2000" dirty="0">
                <a:solidFill>
                  <a:schemeClr val="accent1">
                    <a:lumMod val="50000"/>
                  </a:schemeClr>
                </a:solidFill>
              </a:rPr>
              <a:t>Team has already reduced the amount of high-priority gaps from 10% to 6% with all items continually being addressed and resolved.</a:t>
            </a:r>
          </a:p>
          <a:p>
            <a:pPr marL="285750" indent="-285750">
              <a:spcAft>
                <a:spcPts val="600"/>
              </a:spcAft>
              <a:buFont typeface="Arial" panose="020B0604020202020204" pitchFamily="34" charset="0"/>
              <a:buChar char="•"/>
            </a:pPr>
            <a:r>
              <a:rPr lang="en-US" sz="2000" dirty="0">
                <a:solidFill>
                  <a:schemeClr val="accent1">
                    <a:lumMod val="50000"/>
                  </a:schemeClr>
                </a:solidFill>
              </a:rPr>
              <a:t>Bi-annual progress reports available.</a:t>
            </a:r>
          </a:p>
        </p:txBody>
      </p:sp>
      <p:sp>
        <p:nvSpPr>
          <p:cNvPr id="7" name="Rectangle: Rounded Corners 6">
            <a:extLst>
              <a:ext uri="{FF2B5EF4-FFF2-40B4-BE49-F238E27FC236}">
                <a16:creationId xmlns:a16="http://schemas.microsoft.com/office/drawing/2014/main" id="{BF48F7DC-462F-C469-F359-3B56B82550DC}"/>
              </a:ext>
            </a:extLst>
          </p:cNvPr>
          <p:cNvSpPr/>
          <p:nvPr/>
        </p:nvSpPr>
        <p:spPr>
          <a:xfrm>
            <a:off x="6306670" y="3541060"/>
            <a:ext cx="4128247" cy="2922494"/>
          </a:xfrm>
          <a:prstGeom prst="roundRect">
            <a:avLst/>
          </a:prstGeom>
          <a:blipFill dpi="0" rotWithShape="1">
            <a:blip r:embed="rId5" cstate="email">
              <a:extLst>
                <a:ext uri="{BEBA8EAE-BF5A-486C-A8C5-ECC9F3942E4B}">
                  <a14:imgProps xmlns:a14="http://schemas.microsoft.com/office/drawing/2010/main">
                    <a14:imgLayer r:embed="rId6">
                      <a14:imgEffect>
                        <a14:colorTemperature colorTemp="6495"/>
                      </a14:imgEffect>
                      <a14:imgEffect>
                        <a14:saturation sat="109000"/>
                      </a14:imgEffect>
                      <a14:imgEffect>
                        <a14:brightnessContrast bright="27000"/>
                      </a14:imgEffect>
                    </a14:imgLayer>
                  </a14:imgProps>
                </a:ext>
                <a:ext uri="{28A0092B-C50C-407E-A947-70E740481C1C}">
                  <a14:useLocalDpi xmlns:a14="http://schemas.microsoft.com/office/drawing/2010/main"/>
                </a:ext>
              </a:extLst>
            </a:blip>
            <a:srcRect/>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2974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640157" y="431808"/>
            <a:ext cx="8911687" cy="917307"/>
          </a:xfrm>
        </p:spPr>
        <p:txBody>
          <a:bodyPr>
            <a:normAutofit fontScale="90000"/>
          </a:bodyPr>
          <a:lstStyle/>
          <a:p>
            <a:pPr algn="ctr"/>
            <a:r>
              <a:rPr lang="en-US" sz="4000" b="1" dirty="0"/>
              <a:t>OFS Key Portfolio Updates</a:t>
            </a:r>
            <a:r>
              <a:rPr lang="en-US" sz="4400" dirty="0"/>
              <a:t> </a:t>
            </a:r>
            <a:r>
              <a:rPr lang="en-US" sz="2000" dirty="0"/>
              <a:t>(as of November 2022)</a:t>
            </a:r>
            <a:endParaRPr lang="en-AU" dirty="0"/>
          </a:p>
        </p:txBody>
      </p:sp>
      <p:sp>
        <p:nvSpPr>
          <p:cNvPr id="2" name="TextBox 1">
            <a:extLst>
              <a:ext uri="{FF2B5EF4-FFF2-40B4-BE49-F238E27FC236}">
                <a16:creationId xmlns:a16="http://schemas.microsoft.com/office/drawing/2014/main" id="{6B856D6B-C691-F3D0-E4BD-579A379F8B34}"/>
              </a:ext>
            </a:extLst>
          </p:cNvPr>
          <p:cNvSpPr txBox="1"/>
          <p:nvPr/>
        </p:nvSpPr>
        <p:spPr>
          <a:xfrm>
            <a:off x="-48985" y="1616765"/>
            <a:ext cx="3378283" cy="954107"/>
          </a:xfrm>
          <a:prstGeom prst="rect">
            <a:avLst/>
          </a:prstGeom>
          <a:noFill/>
        </p:spPr>
        <p:txBody>
          <a:bodyPr wrap="square" rtlCol="0">
            <a:spAutoFit/>
          </a:bodyPr>
          <a:lstStyle/>
          <a:p>
            <a:pPr algn="ctr"/>
            <a:r>
              <a:rPr lang="en-US" sz="2400" b="1" dirty="0">
                <a:solidFill>
                  <a:schemeClr val="accent1">
                    <a:lumMod val="50000"/>
                  </a:schemeClr>
                </a:solidFill>
                <a:latin typeface="Arial" panose="020B0604020202020204" pitchFamily="34" charset="0"/>
                <a:cs typeface="Arial" panose="020B0604020202020204" pitchFamily="34" charset="0"/>
              </a:rPr>
              <a:t>Total Portfolio Value:</a:t>
            </a:r>
            <a:endParaRPr lang="en-US" sz="1200" b="1" dirty="0">
              <a:solidFill>
                <a:schemeClr val="accent1">
                  <a:lumMod val="50000"/>
                </a:schemeClr>
              </a:solidFill>
              <a:latin typeface="Arial" panose="020B0604020202020204" pitchFamily="34" charset="0"/>
              <a:cs typeface="Arial" panose="020B0604020202020204" pitchFamily="34" charset="0"/>
            </a:endParaRPr>
          </a:p>
          <a:p>
            <a:pPr algn="ctr"/>
            <a:endParaRPr lang="en-US" sz="800" b="1" dirty="0">
              <a:solidFill>
                <a:schemeClr val="accent1">
                  <a:lumMod val="50000"/>
                </a:schemeClr>
              </a:solidFill>
              <a:latin typeface="Arial" panose="020B0604020202020204" pitchFamily="34" charset="0"/>
              <a:cs typeface="Arial" panose="020B0604020202020204" pitchFamily="34" charset="0"/>
            </a:endParaRPr>
          </a:p>
          <a:p>
            <a:pPr algn="ctr"/>
            <a:r>
              <a:rPr lang="en-US" sz="2400" b="1" dirty="0">
                <a:solidFill>
                  <a:schemeClr val="accent1">
                    <a:lumMod val="50000"/>
                  </a:schemeClr>
                </a:solidFill>
                <a:latin typeface="Arial" panose="020B0604020202020204" pitchFamily="34" charset="0"/>
                <a:cs typeface="Arial" panose="020B0604020202020204" pitchFamily="34" charset="0"/>
              </a:rPr>
              <a:t>$13,432,167.27</a:t>
            </a:r>
          </a:p>
        </p:txBody>
      </p:sp>
      <p:graphicFrame>
        <p:nvGraphicFramePr>
          <p:cNvPr id="6" name="Chart 5">
            <a:extLst>
              <a:ext uri="{FF2B5EF4-FFF2-40B4-BE49-F238E27FC236}">
                <a16:creationId xmlns:a16="http://schemas.microsoft.com/office/drawing/2014/main" id="{1AE967DF-A199-40EA-ADD9-02E43E6F3FB4}"/>
              </a:ext>
            </a:extLst>
          </p:cNvPr>
          <p:cNvGraphicFramePr>
            <a:graphicFrameLocks/>
          </p:cNvGraphicFramePr>
          <p:nvPr/>
        </p:nvGraphicFramePr>
        <p:xfrm>
          <a:off x="2895117" y="1616765"/>
          <a:ext cx="8911687" cy="458525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D435969D-3B0A-F62B-C4F9-9D4E26E08734}"/>
              </a:ext>
            </a:extLst>
          </p:cNvPr>
          <p:cNvSpPr txBox="1"/>
          <p:nvPr/>
        </p:nvSpPr>
        <p:spPr>
          <a:xfrm>
            <a:off x="109509" y="6325598"/>
            <a:ext cx="7298774" cy="381828"/>
          </a:xfrm>
          <a:prstGeom prst="rect">
            <a:avLst/>
          </a:prstGeom>
          <a:solidFill>
            <a:schemeClr val="bg1"/>
          </a:solidFill>
        </p:spPr>
        <p:txBody>
          <a:bodyPr wrap="square" rtlCol="0">
            <a:spAutoFit/>
          </a:bodyPr>
          <a:lstStyle/>
          <a:p>
            <a:r>
              <a:rPr lang="en-US" b="1" dirty="0">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3035224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333" y="550772"/>
            <a:ext cx="10866556" cy="591879"/>
          </a:xfrm>
          <a:noFill/>
          <a:ln w="38100">
            <a:noFill/>
          </a:ln>
        </p:spPr>
        <p:txBody>
          <a:bodyPr>
            <a:noAutofit/>
          </a:bodyPr>
          <a:lstStyle/>
          <a:p>
            <a:pPr algn="ctr"/>
            <a:r>
              <a:rPr lang="en-US" sz="4000" b="1" dirty="0"/>
              <a:t>Portfolio</a:t>
            </a:r>
          </a:p>
        </p:txBody>
      </p:sp>
      <p:sp>
        <p:nvSpPr>
          <p:cNvPr id="9" name="TextBox 8">
            <a:extLst>
              <a:ext uri="{FF2B5EF4-FFF2-40B4-BE49-F238E27FC236}">
                <a16:creationId xmlns:a16="http://schemas.microsoft.com/office/drawing/2014/main" id="{BA357629-3E77-4AB2-B09D-44CE982D0C4E}"/>
              </a:ext>
            </a:extLst>
          </p:cNvPr>
          <p:cNvSpPr txBox="1"/>
          <p:nvPr/>
        </p:nvSpPr>
        <p:spPr>
          <a:xfrm>
            <a:off x="104503" y="1723606"/>
            <a:ext cx="12087497" cy="523220"/>
          </a:xfrm>
          <a:prstGeom prst="rect">
            <a:avLst/>
          </a:prstGeom>
          <a:noFill/>
        </p:spPr>
        <p:txBody>
          <a:bodyPr wrap="square">
            <a:spAutoFit/>
          </a:bodyPr>
          <a:lstStyle/>
          <a:p>
            <a:pPr algn="just"/>
            <a:r>
              <a:rPr lang="en-US" sz="2800" dirty="0">
                <a:solidFill>
                  <a:schemeClr val="tx1"/>
                </a:solidFill>
                <a:latin typeface="Arial" panose="020B0604020202020204" pitchFamily="34" charset="0"/>
                <a:cs typeface="Arial" panose="020B0604020202020204" pitchFamily="34" charset="0"/>
              </a:rPr>
              <a:t>As of November 2022, ULCHS has received 16 subawards funded by:</a:t>
            </a:r>
          </a:p>
        </p:txBody>
      </p:sp>
      <p:sp>
        <p:nvSpPr>
          <p:cNvPr id="5" name="Rectangle 4">
            <a:extLst>
              <a:ext uri="{FF2B5EF4-FFF2-40B4-BE49-F238E27FC236}">
                <a16:creationId xmlns:a16="http://schemas.microsoft.com/office/drawing/2014/main" id="{448629C3-4744-07A4-C481-4C3DC5945C0A}"/>
              </a:ext>
            </a:extLst>
          </p:cNvPr>
          <p:cNvSpPr/>
          <p:nvPr/>
        </p:nvSpPr>
        <p:spPr>
          <a:xfrm>
            <a:off x="1269755" y="3143268"/>
            <a:ext cx="9690452" cy="2778125"/>
          </a:xfrm>
          <a:prstGeom prst="rect">
            <a:avLst/>
          </a:prstGeom>
          <a:solidFill>
            <a:schemeClr val="bg1"/>
          </a:solidFill>
        </p:spPr>
        <p:txBody>
          <a:bodyPr/>
          <a:lstStyle/>
          <a:p>
            <a:endParaRPr lang="en-US"/>
          </a:p>
        </p:txBody>
      </p:sp>
      <p:sp>
        <p:nvSpPr>
          <p:cNvPr id="7" name="Freeform: Shape 6">
            <a:extLst>
              <a:ext uri="{FF2B5EF4-FFF2-40B4-BE49-F238E27FC236}">
                <a16:creationId xmlns:a16="http://schemas.microsoft.com/office/drawing/2014/main" id="{B00D177E-4899-EC19-79CF-43726C66E382}"/>
              </a:ext>
            </a:extLst>
          </p:cNvPr>
          <p:cNvSpPr/>
          <p:nvPr/>
        </p:nvSpPr>
        <p:spPr>
          <a:xfrm>
            <a:off x="8723207" y="2424851"/>
            <a:ext cx="2891578" cy="3682453"/>
          </a:xfrm>
          <a:custGeom>
            <a:avLst/>
            <a:gdLst>
              <a:gd name="connsiteX0" fmla="*/ 0 w 2398151"/>
              <a:gd name="connsiteY0" fmla="*/ 0 h 1438891"/>
              <a:gd name="connsiteX1" fmla="*/ 2398151 w 2398151"/>
              <a:gd name="connsiteY1" fmla="*/ 0 h 1438891"/>
              <a:gd name="connsiteX2" fmla="*/ 2398151 w 2398151"/>
              <a:gd name="connsiteY2" fmla="*/ 1438891 h 1438891"/>
              <a:gd name="connsiteX3" fmla="*/ 0 w 2398151"/>
              <a:gd name="connsiteY3" fmla="*/ 1438891 h 1438891"/>
              <a:gd name="connsiteX4" fmla="*/ 0 w 2398151"/>
              <a:gd name="connsiteY4" fmla="*/ 0 h 1438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8151" h="1438891">
                <a:moveTo>
                  <a:pt x="0" y="0"/>
                </a:moveTo>
                <a:lnTo>
                  <a:pt x="2398151" y="0"/>
                </a:lnTo>
                <a:lnTo>
                  <a:pt x="2398151" y="1438891"/>
                </a:lnTo>
                <a:lnTo>
                  <a:pt x="0" y="1438891"/>
                </a:lnTo>
                <a:lnTo>
                  <a:pt x="0" y="0"/>
                </a:lnTo>
                <a:close/>
              </a:path>
            </a:pathLst>
          </a:custGeom>
          <a:solidFill>
            <a:srgbClr val="3C64B9"/>
          </a:solidFill>
          <a:ln>
            <a:noFill/>
          </a:ln>
          <a:effectLst>
            <a:outerShdw blurRad="114300" dist="101600" dir="13500000" algn="br"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3">
            <a:schemeClr val="accent2"/>
          </a:fillRef>
          <a:effectRef idx="2">
            <a:schemeClr val="accent2"/>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pPr>
            <a:endParaRPr lang="en-US" sz="2000" dirty="0"/>
          </a:p>
          <a:p>
            <a:pPr algn="ctr" defTabSz="1066800">
              <a:lnSpc>
                <a:spcPct val="90000"/>
              </a:lnSpc>
              <a:spcBef>
                <a:spcPct val="0"/>
              </a:spcBef>
            </a:pPr>
            <a:endParaRPr lang="en-US" sz="2000" dirty="0"/>
          </a:p>
          <a:p>
            <a:pPr algn="ctr" defTabSz="1066800">
              <a:lnSpc>
                <a:spcPct val="90000"/>
              </a:lnSpc>
              <a:spcBef>
                <a:spcPct val="0"/>
              </a:spcBef>
            </a:pPr>
            <a:endParaRPr lang="en-US" sz="2000" dirty="0"/>
          </a:p>
        </p:txBody>
      </p:sp>
      <p:sp>
        <p:nvSpPr>
          <p:cNvPr id="24" name="Rectangle 23">
            <a:extLst>
              <a:ext uri="{FF2B5EF4-FFF2-40B4-BE49-F238E27FC236}">
                <a16:creationId xmlns:a16="http://schemas.microsoft.com/office/drawing/2014/main" id="{C4E0D5DF-56D2-BD86-970E-93C57EB1A67D}"/>
              </a:ext>
            </a:extLst>
          </p:cNvPr>
          <p:cNvSpPr/>
          <p:nvPr/>
        </p:nvSpPr>
        <p:spPr>
          <a:xfrm>
            <a:off x="10993677" y="2424851"/>
            <a:ext cx="603504" cy="3668908"/>
          </a:xfrm>
          <a:prstGeom prst="rect">
            <a:avLst/>
          </a:prstGeom>
          <a:solidFill>
            <a:srgbClr val="C00000"/>
          </a:solidFill>
          <a:effectLst>
            <a:outerShdw blurRad="114300" dist="101600" dir="13500000" sx="1000" sy="1000" algn="ctr" rotWithShape="0">
              <a:schemeClr val="bg1"/>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4A4B9B58-231D-D591-1DA1-CCFB21515A6C}"/>
              </a:ext>
            </a:extLst>
          </p:cNvPr>
          <p:cNvSpPr txBox="1"/>
          <p:nvPr/>
        </p:nvSpPr>
        <p:spPr>
          <a:xfrm>
            <a:off x="9231610" y="2654523"/>
            <a:ext cx="2040943" cy="1846659"/>
          </a:xfrm>
          <a:prstGeom prst="rect">
            <a:avLst/>
          </a:prstGeom>
          <a:noFill/>
        </p:spPr>
        <p:txBody>
          <a:bodyPr wrap="none" rtlCol="0">
            <a:spAutoFit/>
          </a:bodyPr>
          <a:lstStyle/>
          <a:p>
            <a:pPr algn="ctr" defTabSz="1066800">
              <a:lnSpc>
                <a:spcPct val="90000"/>
              </a:lnSpc>
              <a:spcBef>
                <a:spcPct val="0"/>
              </a:spcBef>
              <a:spcAft>
                <a:spcPct val="35000"/>
              </a:spcAft>
            </a:pPr>
            <a:r>
              <a:rPr lang="en-US" sz="2400" b="1" kern="1200" dirty="0">
                <a:ln w="0"/>
                <a:solidFill>
                  <a:schemeClr val="bg1"/>
                </a:solidFill>
              </a:rPr>
              <a:t>USAID</a:t>
            </a:r>
          </a:p>
          <a:p>
            <a:pPr algn="ctr" defTabSz="1066800">
              <a:lnSpc>
                <a:spcPct val="90000"/>
              </a:lnSpc>
              <a:spcBef>
                <a:spcPct val="0"/>
              </a:spcBef>
              <a:spcAft>
                <a:spcPct val="35000"/>
              </a:spcAft>
            </a:pPr>
            <a:r>
              <a:rPr lang="en-US" sz="2400" b="1" kern="1200" dirty="0">
                <a:ln w="0"/>
                <a:solidFill>
                  <a:schemeClr val="bg1"/>
                </a:solidFill>
              </a:rPr>
              <a:t>6 awards</a:t>
            </a:r>
          </a:p>
          <a:p>
            <a:pPr algn="ctr" defTabSz="1066800">
              <a:lnSpc>
                <a:spcPct val="90000"/>
              </a:lnSpc>
              <a:spcBef>
                <a:spcPct val="0"/>
              </a:spcBef>
              <a:spcAft>
                <a:spcPct val="35000"/>
              </a:spcAft>
            </a:pPr>
            <a:r>
              <a:rPr lang="en-US" sz="2400" b="1" kern="1200" dirty="0">
                <a:ln w="0"/>
                <a:solidFill>
                  <a:schemeClr val="bg1"/>
                </a:solidFill>
              </a:rPr>
              <a:t>$6.54M </a:t>
            </a:r>
            <a:r>
              <a:rPr lang="en-US" sz="2400" b="1" dirty="0">
                <a:ln w="0"/>
                <a:solidFill>
                  <a:schemeClr val="bg1"/>
                </a:solidFill>
              </a:rPr>
              <a:t>(</a:t>
            </a:r>
            <a:r>
              <a:rPr lang="en-US" sz="2400" b="1" kern="1200" dirty="0">
                <a:ln w="0"/>
                <a:solidFill>
                  <a:schemeClr val="bg1"/>
                </a:solidFill>
              </a:rPr>
              <a:t>77%) </a:t>
            </a:r>
          </a:p>
          <a:p>
            <a:endParaRPr lang="en-US" sz="2400" b="1" dirty="0"/>
          </a:p>
        </p:txBody>
      </p:sp>
      <p:sp>
        <p:nvSpPr>
          <p:cNvPr id="26" name="TextBox 25">
            <a:extLst>
              <a:ext uri="{FF2B5EF4-FFF2-40B4-BE49-F238E27FC236}">
                <a16:creationId xmlns:a16="http://schemas.microsoft.com/office/drawing/2014/main" id="{68A1AA60-B6D6-9CFF-633E-BE843EFC1488}"/>
              </a:ext>
            </a:extLst>
          </p:cNvPr>
          <p:cNvSpPr txBox="1"/>
          <p:nvPr/>
        </p:nvSpPr>
        <p:spPr>
          <a:xfrm>
            <a:off x="8756382" y="4450378"/>
            <a:ext cx="2056269" cy="687881"/>
          </a:xfrm>
          <a:prstGeom prst="rect">
            <a:avLst/>
          </a:prstGeom>
          <a:noFill/>
        </p:spPr>
        <p:txBody>
          <a:bodyPr wrap="none" rtlCol="0">
            <a:spAutoFit/>
          </a:bodyPr>
          <a:lstStyle/>
          <a:p>
            <a:pPr defTabSz="1066800">
              <a:lnSpc>
                <a:spcPct val="90000"/>
              </a:lnSpc>
              <a:spcBef>
                <a:spcPct val="0"/>
              </a:spcBef>
              <a:spcAft>
                <a:spcPct val="35000"/>
              </a:spcAft>
            </a:pPr>
            <a:r>
              <a:rPr lang="en-US" b="1" dirty="0">
                <a:solidFill>
                  <a:schemeClr val="bg1"/>
                </a:solidFill>
              </a:rPr>
              <a:t>2 awards - $5.13M  </a:t>
            </a:r>
          </a:p>
          <a:p>
            <a:pPr defTabSz="1066800">
              <a:lnSpc>
                <a:spcPct val="90000"/>
              </a:lnSpc>
              <a:spcBef>
                <a:spcPct val="0"/>
              </a:spcBef>
              <a:spcAft>
                <a:spcPct val="35000"/>
              </a:spcAft>
            </a:pPr>
            <a:r>
              <a:rPr lang="en-US" b="1" dirty="0">
                <a:solidFill>
                  <a:schemeClr val="bg1"/>
                </a:solidFill>
              </a:rPr>
              <a:t>Autonomous</a:t>
            </a:r>
          </a:p>
        </p:txBody>
      </p:sp>
      <p:sp>
        <p:nvSpPr>
          <p:cNvPr id="27" name="TextBox 26">
            <a:extLst>
              <a:ext uri="{FF2B5EF4-FFF2-40B4-BE49-F238E27FC236}">
                <a16:creationId xmlns:a16="http://schemas.microsoft.com/office/drawing/2014/main" id="{62B7CC85-5FDF-9D28-CB1A-DEF15E1419BB}"/>
              </a:ext>
            </a:extLst>
          </p:cNvPr>
          <p:cNvSpPr txBox="1"/>
          <p:nvPr/>
        </p:nvSpPr>
        <p:spPr>
          <a:xfrm>
            <a:off x="9681730" y="5318520"/>
            <a:ext cx="1950470" cy="646331"/>
          </a:xfrm>
          <a:prstGeom prst="rect">
            <a:avLst/>
          </a:prstGeom>
          <a:noFill/>
        </p:spPr>
        <p:txBody>
          <a:bodyPr wrap="none" rtlCol="0">
            <a:spAutoFit/>
          </a:bodyPr>
          <a:lstStyle/>
          <a:p>
            <a:r>
              <a:rPr lang="en-US" b="1" dirty="0">
                <a:solidFill>
                  <a:schemeClr val="bg1"/>
                </a:solidFill>
              </a:rPr>
              <a:t>4 awards - $1.41M</a:t>
            </a:r>
          </a:p>
          <a:p>
            <a:pPr algn="r"/>
            <a:r>
              <a:rPr lang="en-US" b="1" dirty="0">
                <a:solidFill>
                  <a:schemeClr val="bg1"/>
                </a:solidFill>
              </a:rPr>
              <a:t>under tri. </a:t>
            </a:r>
            <a:r>
              <a:rPr lang="en-US" b="1" dirty="0" err="1">
                <a:solidFill>
                  <a:schemeClr val="bg1"/>
                </a:solidFill>
              </a:rPr>
              <a:t>agmts</a:t>
            </a:r>
            <a:r>
              <a:rPr lang="en-US" b="1" dirty="0">
                <a:solidFill>
                  <a:schemeClr val="bg1"/>
                </a:solidFill>
              </a:rPr>
              <a:t>.</a:t>
            </a:r>
          </a:p>
        </p:txBody>
      </p:sp>
      <p:sp>
        <p:nvSpPr>
          <p:cNvPr id="8" name="Freeform: Shape 7">
            <a:extLst>
              <a:ext uri="{FF2B5EF4-FFF2-40B4-BE49-F238E27FC236}">
                <a16:creationId xmlns:a16="http://schemas.microsoft.com/office/drawing/2014/main" id="{C217C477-6E16-505A-2710-6B2755D7BA87}"/>
              </a:ext>
            </a:extLst>
          </p:cNvPr>
          <p:cNvSpPr/>
          <p:nvPr/>
        </p:nvSpPr>
        <p:spPr>
          <a:xfrm>
            <a:off x="1111847" y="2395517"/>
            <a:ext cx="2503432" cy="1918868"/>
          </a:xfrm>
          <a:custGeom>
            <a:avLst/>
            <a:gdLst>
              <a:gd name="connsiteX0" fmla="*/ 0 w 2398151"/>
              <a:gd name="connsiteY0" fmla="*/ 0 h 1438891"/>
              <a:gd name="connsiteX1" fmla="*/ 2398151 w 2398151"/>
              <a:gd name="connsiteY1" fmla="*/ 0 h 1438891"/>
              <a:gd name="connsiteX2" fmla="*/ 2398151 w 2398151"/>
              <a:gd name="connsiteY2" fmla="*/ 1438891 h 1438891"/>
              <a:gd name="connsiteX3" fmla="*/ 0 w 2398151"/>
              <a:gd name="connsiteY3" fmla="*/ 1438891 h 1438891"/>
              <a:gd name="connsiteX4" fmla="*/ 0 w 2398151"/>
              <a:gd name="connsiteY4" fmla="*/ 0 h 1438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8151" h="1438891">
                <a:moveTo>
                  <a:pt x="0" y="0"/>
                </a:moveTo>
                <a:lnTo>
                  <a:pt x="2398151" y="0"/>
                </a:lnTo>
                <a:lnTo>
                  <a:pt x="2398151" y="1438891"/>
                </a:lnTo>
                <a:lnTo>
                  <a:pt x="0" y="1438891"/>
                </a:lnTo>
                <a:lnTo>
                  <a:pt x="0" y="0"/>
                </a:lnTo>
                <a:close/>
              </a:path>
            </a:pathLst>
          </a:custGeom>
          <a:solidFill>
            <a:srgbClr val="3C64B9"/>
          </a:solidFill>
          <a:ln>
            <a:noFill/>
          </a:ln>
          <a:effectLst>
            <a:outerShdw blurRad="114300" dist="101600" dir="13500000" algn="br"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spcFirstLastPara="0" vert="horz" wrap="square" lIns="91440" tIns="91440" rIns="91440" bIns="91440" numCol="1" spcCol="1270" anchor="ctr" anchorCtr="0">
            <a:noAutofit/>
          </a:bodyPr>
          <a:lstStyle/>
          <a:p>
            <a:pPr marL="0" lvl="0" indent="0" algn="ctr" defTabSz="1066800">
              <a:spcBef>
                <a:spcPct val="0"/>
              </a:spcBef>
              <a:buNone/>
            </a:pPr>
            <a:r>
              <a:rPr lang="en-US" sz="2000" kern="1200" dirty="0">
                <a:solidFill>
                  <a:schemeClr val="bg1"/>
                </a:solidFill>
              </a:rPr>
              <a:t>EDCTP</a:t>
            </a:r>
          </a:p>
          <a:p>
            <a:pPr marL="0" lvl="0" indent="0" algn="ctr" defTabSz="1066800">
              <a:spcBef>
                <a:spcPct val="0"/>
              </a:spcBef>
              <a:buNone/>
            </a:pPr>
            <a:r>
              <a:rPr lang="en-US" sz="2000" dirty="0">
                <a:solidFill>
                  <a:schemeClr val="bg1"/>
                </a:solidFill>
              </a:rPr>
              <a:t>1 award</a:t>
            </a:r>
            <a:endParaRPr lang="en-US" sz="2000" kern="1200" dirty="0">
              <a:solidFill>
                <a:schemeClr val="bg1"/>
              </a:solidFill>
            </a:endParaRPr>
          </a:p>
          <a:p>
            <a:pPr marL="0" lvl="0" indent="0" algn="ctr" defTabSz="1066800">
              <a:spcBef>
                <a:spcPct val="0"/>
              </a:spcBef>
              <a:buNone/>
            </a:pPr>
            <a:r>
              <a:rPr lang="en-US" sz="2000" kern="1200" dirty="0">
                <a:solidFill>
                  <a:schemeClr val="bg1"/>
                </a:solidFill>
              </a:rPr>
              <a:t> $523,767 (6%)</a:t>
            </a:r>
          </a:p>
        </p:txBody>
      </p:sp>
      <p:sp>
        <p:nvSpPr>
          <p:cNvPr id="10" name="Freeform: Shape 9">
            <a:extLst>
              <a:ext uri="{FF2B5EF4-FFF2-40B4-BE49-F238E27FC236}">
                <a16:creationId xmlns:a16="http://schemas.microsoft.com/office/drawing/2014/main" id="{DA76C570-C364-E3A1-09CD-4A09C39C2BC4}"/>
              </a:ext>
            </a:extLst>
          </p:cNvPr>
          <p:cNvSpPr/>
          <p:nvPr/>
        </p:nvSpPr>
        <p:spPr>
          <a:xfrm>
            <a:off x="3734754" y="2399191"/>
            <a:ext cx="2356621" cy="1907064"/>
          </a:xfrm>
          <a:custGeom>
            <a:avLst/>
            <a:gdLst>
              <a:gd name="connsiteX0" fmla="*/ 0 w 2398151"/>
              <a:gd name="connsiteY0" fmla="*/ 0 h 1438891"/>
              <a:gd name="connsiteX1" fmla="*/ 2398151 w 2398151"/>
              <a:gd name="connsiteY1" fmla="*/ 0 h 1438891"/>
              <a:gd name="connsiteX2" fmla="*/ 2398151 w 2398151"/>
              <a:gd name="connsiteY2" fmla="*/ 1438891 h 1438891"/>
              <a:gd name="connsiteX3" fmla="*/ 0 w 2398151"/>
              <a:gd name="connsiteY3" fmla="*/ 1438891 h 1438891"/>
              <a:gd name="connsiteX4" fmla="*/ 0 w 2398151"/>
              <a:gd name="connsiteY4" fmla="*/ 0 h 1438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8151" h="1438891">
                <a:moveTo>
                  <a:pt x="0" y="0"/>
                </a:moveTo>
                <a:lnTo>
                  <a:pt x="2398151" y="0"/>
                </a:lnTo>
                <a:lnTo>
                  <a:pt x="2398151" y="1438891"/>
                </a:lnTo>
                <a:lnTo>
                  <a:pt x="0" y="1438891"/>
                </a:lnTo>
                <a:lnTo>
                  <a:pt x="0" y="0"/>
                </a:lnTo>
                <a:close/>
              </a:path>
            </a:pathLst>
          </a:custGeom>
          <a:solidFill>
            <a:srgbClr val="3C64B9"/>
          </a:solidFill>
          <a:ln>
            <a:noFill/>
          </a:ln>
          <a:effectLst>
            <a:outerShdw blurRad="114300" dist="101600" dir="13500000" algn="br"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3">
            <a:schemeClr val="accent2"/>
          </a:fillRef>
          <a:effectRef idx="2">
            <a:schemeClr val="accent2"/>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buNone/>
            </a:pPr>
            <a:r>
              <a:rPr lang="en-US" sz="2000" kern="1200" dirty="0"/>
              <a:t>WB</a:t>
            </a:r>
          </a:p>
          <a:p>
            <a:pPr marL="0" lvl="0" indent="0" algn="ctr" defTabSz="1066800">
              <a:lnSpc>
                <a:spcPct val="90000"/>
              </a:lnSpc>
              <a:spcBef>
                <a:spcPct val="0"/>
              </a:spcBef>
              <a:buNone/>
            </a:pPr>
            <a:r>
              <a:rPr lang="en-US" sz="2000" dirty="0"/>
              <a:t>1 award</a:t>
            </a:r>
            <a:endParaRPr lang="en-US" sz="2000" kern="1200" dirty="0"/>
          </a:p>
          <a:p>
            <a:pPr marL="0" lvl="0" indent="0" algn="ctr" defTabSz="1066800">
              <a:lnSpc>
                <a:spcPct val="90000"/>
              </a:lnSpc>
              <a:spcBef>
                <a:spcPct val="0"/>
              </a:spcBef>
              <a:buNone/>
            </a:pPr>
            <a:r>
              <a:rPr lang="en-US" sz="2000" kern="1200" dirty="0"/>
              <a:t> $444,000 </a:t>
            </a:r>
            <a:r>
              <a:rPr lang="en-US" sz="2000" dirty="0"/>
              <a:t>(</a:t>
            </a:r>
            <a:r>
              <a:rPr lang="en-US" sz="2000" kern="1200" dirty="0"/>
              <a:t>5%)</a:t>
            </a:r>
          </a:p>
        </p:txBody>
      </p:sp>
      <p:sp>
        <p:nvSpPr>
          <p:cNvPr id="11" name="Freeform: Shape 10">
            <a:extLst>
              <a:ext uri="{FF2B5EF4-FFF2-40B4-BE49-F238E27FC236}">
                <a16:creationId xmlns:a16="http://schemas.microsoft.com/office/drawing/2014/main" id="{A5AD8A8B-D52B-B866-7C1E-61BBE4AB770A}"/>
              </a:ext>
            </a:extLst>
          </p:cNvPr>
          <p:cNvSpPr/>
          <p:nvPr/>
        </p:nvSpPr>
        <p:spPr>
          <a:xfrm>
            <a:off x="6208279" y="2390359"/>
            <a:ext cx="2356621" cy="1913205"/>
          </a:xfrm>
          <a:custGeom>
            <a:avLst/>
            <a:gdLst>
              <a:gd name="connsiteX0" fmla="*/ 0 w 2398151"/>
              <a:gd name="connsiteY0" fmla="*/ 0 h 1438891"/>
              <a:gd name="connsiteX1" fmla="*/ 2398151 w 2398151"/>
              <a:gd name="connsiteY1" fmla="*/ 0 h 1438891"/>
              <a:gd name="connsiteX2" fmla="*/ 2398151 w 2398151"/>
              <a:gd name="connsiteY2" fmla="*/ 1438891 h 1438891"/>
              <a:gd name="connsiteX3" fmla="*/ 0 w 2398151"/>
              <a:gd name="connsiteY3" fmla="*/ 1438891 h 1438891"/>
              <a:gd name="connsiteX4" fmla="*/ 0 w 2398151"/>
              <a:gd name="connsiteY4" fmla="*/ 0 h 1438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8151" h="1438891">
                <a:moveTo>
                  <a:pt x="0" y="0"/>
                </a:moveTo>
                <a:lnTo>
                  <a:pt x="2398151" y="0"/>
                </a:lnTo>
                <a:lnTo>
                  <a:pt x="2398151" y="1438891"/>
                </a:lnTo>
                <a:lnTo>
                  <a:pt x="0" y="1438891"/>
                </a:lnTo>
                <a:lnTo>
                  <a:pt x="0" y="0"/>
                </a:lnTo>
                <a:close/>
              </a:path>
            </a:pathLst>
          </a:custGeom>
          <a:solidFill>
            <a:srgbClr val="3C64B9"/>
          </a:solidFill>
          <a:ln>
            <a:noFill/>
          </a:ln>
          <a:effectLst>
            <a:outerShdw blurRad="114300" dist="101600" dir="13500000" algn="br"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3">
            <a:schemeClr val="accent5"/>
          </a:fillRef>
          <a:effectRef idx="2">
            <a:schemeClr val="accent5"/>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buNone/>
            </a:pPr>
            <a:endParaRPr lang="en-US" sz="2000" kern="1200" dirty="0"/>
          </a:p>
        </p:txBody>
      </p:sp>
      <p:sp>
        <p:nvSpPr>
          <p:cNvPr id="12" name="Freeform: Shape 11">
            <a:extLst>
              <a:ext uri="{FF2B5EF4-FFF2-40B4-BE49-F238E27FC236}">
                <a16:creationId xmlns:a16="http://schemas.microsoft.com/office/drawing/2014/main" id="{690A38C8-3A87-43D5-C6A0-EF2E0A8308CE}"/>
              </a:ext>
            </a:extLst>
          </p:cNvPr>
          <p:cNvSpPr/>
          <p:nvPr/>
        </p:nvSpPr>
        <p:spPr>
          <a:xfrm>
            <a:off x="4159551" y="4401271"/>
            <a:ext cx="1371600" cy="1685737"/>
          </a:xfrm>
          <a:custGeom>
            <a:avLst/>
            <a:gdLst>
              <a:gd name="connsiteX0" fmla="*/ 0 w 2250185"/>
              <a:gd name="connsiteY0" fmla="*/ 0 h 1359478"/>
              <a:gd name="connsiteX1" fmla="*/ 2250185 w 2250185"/>
              <a:gd name="connsiteY1" fmla="*/ 0 h 1359478"/>
              <a:gd name="connsiteX2" fmla="*/ 2250185 w 2250185"/>
              <a:gd name="connsiteY2" fmla="*/ 1359478 h 1359478"/>
              <a:gd name="connsiteX3" fmla="*/ 0 w 2250185"/>
              <a:gd name="connsiteY3" fmla="*/ 1359478 h 1359478"/>
              <a:gd name="connsiteX4" fmla="*/ 0 w 2250185"/>
              <a:gd name="connsiteY4" fmla="*/ 0 h 13594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0185" h="1359478">
                <a:moveTo>
                  <a:pt x="0" y="0"/>
                </a:moveTo>
                <a:lnTo>
                  <a:pt x="2250185" y="0"/>
                </a:lnTo>
                <a:lnTo>
                  <a:pt x="2250185" y="1359478"/>
                </a:lnTo>
                <a:lnTo>
                  <a:pt x="0" y="1359478"/>
                </a:lnTo>
                <a:lnTo>
                  <a:pt x="0" y="0"/>
                </a:lnTo>
                <a:close/>
              </a:path>
            </a:pathLst>
          </a:custGeom>
          <a:solidFill>
            <a:srgbClr val="3C64B9"/>
          </a:solidFill>
          <a:ln>
            <a:solidFill>
              <a:srgbClr val="4472C4"/>
            </a:solidFill>
          </a:ln>
          <a:effectLst>
            <a:outerShdw blurRad="114300" dist="101600" dir="13500000" algn="br"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pPr>
            <a:r>
              <a:rPr lang="en-US" sz="2000" dirty="0"/>
              <a:t>Irish Aid</a:t>
            </a:r>
          </a:p>
          <a:p>
            <a:pPr algn="ctr" defTabSz="1066800">
              <a:lnSpc>
                <a:spcPct val="90000"/>
              </a:lnSpc>
              <a:spcBef>
                <a:spcPct val="0"/>
              </a:spcBef>
            </a:pPr>
            <a:r>
              <a:rPr lang="en-US" sz="2000" dirty="0"/>
              <a:t>1 award</a:t>
            </a:r>
          </a:p>
          <a:p>
            <a:pPr algn="ctr" defTabSz="1066800">
              <a:lnSpc>
                <a:spcPct val="90000"/>
              </a:lnSpc>
              <a:spcBef>
                <a:spcPct val="0"/>
              </a:spcBef>
            </a:pPr>
            <a:r>
              <a:rPr lang="en-US" sz="2000" dirty="0"/>
              <a:t> $207,929 2%)</a:t>
            </a:r>
          </a:p>
        </p:txBody>
      </p:sp>
      <p:sp>
        <p:nvSpPr>
          <p:cNvPr id="13" name="Freeform: Shape 12">
            <a:extLst>
              <a:ext uri="{FF2B5EF4-FFF2-40B4-BE49-F238E27FC236}">
                <a16:creationId xmlns:a16="http://schemas.microsoft.com/office/drawing/2014/main" id="{BCE1B599-D234-C8FA-936B-03B298FB0A6F}"/>
              </a:ext>
            </a:extLst>
          </p:cNvPr>
          <p:cNvSpPr/>
          <p:nvPr/>
        </p:nvSpPr>
        <p:spPr>
          <a:xfrm>
            <a:off x="1107383" y="4407822"/>
            <a:ext cx="1371600" cy="1679187"/>
          </a:xfrm>
          <a:custGeom>
            <a:avLst/>
            <a:gdLst>
              <a:gd name="connsiteX0" fmla="*/ 0 w 2250185"/>
              <a:gd name="connsiteY0" fmla="*/ 0 h 1359478"/>
              <a:gd name="connsiteX1" fmla="*/ 2250185 w 2250185"/>
              <a:gd name="connsiteY1" fmla="*/ 0 h 1359478"/>
              <a:gd name="connsiteX2" fmla="*/ 2250185 w 2250185"/>
              <a:gd name="connsiteY2" fmla="*/ 1359478 h 1359478"/>
              <a:gd name="connsiteX3" fmla="*/ 0 w 2250185"/>
              <a:gd name="connsiteY3" fmla="*/ 1359478 h 1359478"/>
              <a:gd name="connsiteX4" fmla="*/ 0 w 2250185"/>
              <a:gd name="connsiteY4" fmla="*/ 0 h 13594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0185" h="1359478">
                <a:moveTo>
                  <a:pt x="0" y="0"/>
                </a:moveTo>
                <a:lnTo>
                  <a:pt x="2250185" y="0"/>
                </a:lnTo>
                <a:lnTo>
                  <a:pt x="2250185" y="1359478"/>
                </a:lnTo>
                <a:lnTo>
                  <a:pt x="0" y="1359478"/>
                </a:lnTo>
                <a:lnTo>
                  <a:pt x="0" y="0"/>
                </a:lnTo>
                <a:close/>
              </a:path>
            </a:pathLst>
          </a:custGeom>
          <a:solidFill>
            <a:srgbClr val="3C64B9"/>
          </a:solidFill>
          <a:ln>
            <a:solidFill>
              <a:srgbClr val="4472C4"/>
            </a:solidFill>
          </a:ln>
          <a:effectLst>
            <a:outerShdw blurRad="114300" dist="101600" dir="13500000" algn="br"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buNone/>
            </a:pPr>
            <a:r>
              <a:rPr lang="en-US" sz="2000" kern="1200" dirty="0"/>
              <a:t>CEPI</a:t>
            </a:r>
          </a:p>
          <a:p>
            <a:pPr algn="ctr" defTabSz="1066800">
              <a:lnSpc>
                <a:spcPct val="90000"/>
              </a:lnSpc>
              <a:spcBef>
                <a:spcPct val="0"/>
              </a:spcBef>
            </a:pPr>
            <a:r>
              <a:rPr lang="en-US" sz="2000" dirty="0">
                <a:solidFill>
                  <a:schemeClr val="bg1"/>
                </a:solidFill>
              </a:rPr>
              <a:t>1 award</a:t>
            </a:r>
          </a:p>
          <a:p>
            <a:pPr marL="0" lvl="0" indent="0" algn="ctr" defTabSz="1066800">
              <a:lnSpc>
                <a:spcPct val="90000"/>
              </a:lnSpc>
              <a:spcBef>
                <a:spcPct val="0"/>
              </a:spcBef>
              <a:buNone/>
            </a:pPr>
            <a:r>
              <a:rPr lang="en-US" sz="2000" kern="1200" dirty="0"/>
              <a:t> $244,375 </a:t>
            </a:r>
            <a:r>
              <a:rPr lang="en-US" sz="2000" dirty="0"/>
              <a:t>(3</a:t>
            </a:r>
            <a:r>
              <a:rPr lang="en-US" sz="2000" kern="1200" dirty="0"/>
              <a:t>%)</a:t>
            </a:r>
          </a:p>
        </p:txBody>
      </p:sp>
      <p:sp>
        <p:nvSpPr>
          <p:cNvPr id="14" name="Freeform: Shape 13">
            <a:extLst>
              <a:ext uri="{FF2B5EF4-FFF2-40B4-BE49-F238E27FC236}">
                <a16:creationId xmlns:a16="http://schemas.microsoft.com/office/drawing/2014/main" id="{26B9D7DD-63E1-3241-367D-5EC265B2CEE4}"/>
              </a:ext>
            </a:extLst>
          </p:cNvPr>
          <p:cNvSpPr/>
          <p:nvPr/>
        </p:nvSpPr>
        <p:spPr>
          <a:xfrm>
            <a:off x="2633467" y="4408908"/>
            <a:ext cx="1371600" cy="1678100"/>
          </a:xfrm>
          <a:custGeom>
            <a:avLst/>
            <a:gdLst>
              <a:gd name="connsiteX0" fmla="*/ 0 w 2250185"/>
              <a:gd name="connsiteY0" fmla="*/ 0 h 1359478"/>
              <a:gd name="connsiteX1" fmla="*/ 2250185 w 2250185"/>
              <a:gd name="connsiteY1" fmla="*/ 0 h 1359478"/>
              <a:gd name="connsiteX2" fmla="*/ 2250185 w 2250185"/>
              <a:gd name="connsiteY2" fmla="*/ 1359478 h 1359478"/>
              <a:gd name="connsiteX3" fmla="*/ 0 w 2250185"/>
              <a:gd name="connsiteY3" fmla="*/ 1359478 h 1359478"/>
              <a:gd name="connsiteX4" fmla="*/ 0 w 2250185"/>
              <a:gd name="connsiteY4" fmla="*/ 0 h 13594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0185" h="1359478">
                <a:moveTo>
                  <a:pt x="0" y="0"/>
                </a:moveTo>
                <a:lnTo>
                  <a:pt x="2250185" y="0"/>
                </a:lnTo>
                <a:lnTo>
                  <a:pt x="2250185" y="1359478"/>
                </a:lnTo>
                <a:lnTo>
                  <a:pt x="0" y="1359478"/>
                </a:lnTo>
                <a:lnTo>
                  <a:pt x="0" y="0"/>
                </a:lnTo>
                <a:close/>
              </a:path>
            </a:pathLst>
          </a:custGeom>
          <a:solidFill>
            <a:srgbClr val="3C64B9"/>
          </a:solidFill>
          <a:ln>
            <a:solidFill>
              <a:srgbClr val="4472C4"/>
            </a:solidFill>
          </a:ln>
          <a:effectLst>
            <a:outerShdw blurRad="114300" dist="101600" dir="13500000" algn="br"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pPr>
            <a:r>
              <a:rPr lang="en-US" sz="2000" dirty="0"/>
              <a:t>BMGF </a:t>
            </a:r>
          </a:p>
          <a:p>
            <a:pPr algn="ctr" defTabSz="1066800">
              <a:lnSpc>
                <a:spcPct val="90000"/>
              </a:lnSpc>
              <a:spcBef>
                <a:spcPct val="0"/>
              </a:spcBef>
            </a:pPr>
            <a:r>
              <a:rPr lang="en-US" sz="2000" dirty="0"/>
              <a:t>1 award </a:t>
            </a:r>
          </a:p>
          <a:p>
            <a:pPr algn="ctr" defTabSz="1066800">
              <a:lnSpc>
                <a:spcPct val="90000"/>
              </a:lnSpc>
              <a:spcBef>
                <a:spcPct val="0"/>
              </a:spcBef>
            </a:pPr>
            <a:r>
              <a:rPr lang="en-US" sz="2000" dirty="0"/>
              <a:t>$131,830 (2%) </a:t>
            </a:r>
          </a:p>
        </p:txBody>
      </p:sp>
      <p:sp>
        <p:nvSpPr>
          <p:cNvPr id="15" name="Freeform: Shape 14">
            <a:extLst>
              <a:ext uri="{FF2B5EF4-FFF2-40B4-BE49-F238E27FC236}">
                <a16:creationId xmlns:a16="http://schemas.microsoft.com/office/drawing/2014/main" id="{6A01976F-E972-96AC-CEAA-C22BF0297EC3}"/>
              </a:ext>
            </a:extLst>
          </p:cNvPr>
          <p:cNvSpPr/>
          <p:nvPr/>
        </p:nvSpPr>
        <p:spPr>
          <a:xfrm>
            <a:off x="7211719" y="4406781"/>
            <a:ext cx="1371600" cy="1686777"/>
          </a:xfrm>
          <a:custGeom>
            <a:avLst/>
            <a:gdLst>
              <a:gd name="connsiteX0" fmla="*/ 0 w 2250185"/>
              <a:gd name="connsiteY0" fmla="*/ 0 h 1359478"/>
              <a:gd name="connsiteX1" fmla="*/ 2250185 w 2250185"/>
              <a:gd name="connsiteY1" fmla="*/ 0 h 1359478"/>
              <a:gd name="connsiteX2" fmla="*/ 2250185 w 2250185"/>
              <a:gd name="connsiteY2" fmla="*/ 1359478 h 1359478"/>
              <a:gd name="connsiteX3" fmla="*/ 0 w 2250185"/>
              <a:gd name="connsiteY3" fmla="*/ 1359478 h 1359478"/>
              <a:gd name="connsiteX4" fmla="*/ 0 w 2250185"/>
              <a:gd name="connsiteY4" fmla="*/ 0 h 13594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0185" h="1359478">
                <a:moveTo>
                  <a:pt x="0" y="0"/>
                </a:moveTo>
                <a:lnTo>
                  <a:pt x="2250185" y="0"/>
                </a:lnTo>
                <a:lnTo>
                  <a:pt x="2250185" y="1359478"/>
                </a:lnTo>
                <a:lnTo>
                  <a:pt x="0" y="1359478"/>
                </a:lnTo>
                <a:lnTo>
                  <a:pt x="0" y="0"/>
                </a:lnTo>
                <a:close/>
              </a:path>
            </a:pathLst>
          </a:custGeom>
          <a:solidFill>
            <a:srgbClr val="C00000"/>
          </a:solidFill>
          <a:ln>
            <a:solidFill>
              <a:srgbClr val="4472C4"/>
            </a:solidFill>
          </a:ln>
          <a:effectLst>
            <a:outerShdw blurRad="114300" dist="101600" dir="13500000" algn="br"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pPr>
            <a:r>
              <a:rPr lang="en-US" sz="2000" dirty="0"/>
              <a:t>CDC</a:t>
            </a:r>
          </a:p>
          <a:p>
            <a:pPr algn="ctr" defTabSz="1066800">
              <a:lnSpc>
                <a:spcPct val="90000"/>
              </a:lnSpc>
              <a:spcBef>
                <a:spcPct val="0"/>
              </a:spcBef>
            </a:pPr>
            <a:r>
              <a:rPr lang="en-US" sz="2000" dirty="0"/>
              <a:t>1 award</a:t>
            </a:r>
          </a:p>
          <a:p>
            <a:pPr algn="ctr" defTabSz="1066800">
              <a:lnSpc>
                <a:spcPct val="90000"/>
              </a:lnSpc>
              <a:spcBef>
                <a:spcPct val="0"/>
              </a:spcBef>
            </a:pPr>
            <a:r>
              <a:rPr lang="en-US" sz="2000" dirty="0"/>
              <a:t>$47,007 (0.6%)</a:t>
            </a:r>
          </a:p>
        </p:txBody>
      </p:sp>
      <p:sp>
        <p:nvSpPr>
          <p:cNvPr id="22" name="Freeform: Shape 21">
            <a:extLst>
              <a:ext uri="{FF2B5EF4-FFF2-40B4-BE49-F238E27FC236}">
                <a16:creationId xmlns:a16="http://schemas.microsoft.com/office/drawing/2014/main" id="{EE9D162E-2E13-D16F-5B63-215F7D6613AC}"/>
              </a:ext>
            </a:extLst>
          </p:cNvPr>
          <p:cNvSpPr/>
          <p:nvPr/>
        </p:nvSpPr>
        <p:spPr>
          <a:xfrm>
            <a:off x="5685635" y="4407822"/>
            <a:ext cx="1371600" cy="1685736"/>
          </a:xfrm>
          <a:custGeom>
            <a:avLst/>
            <a:gdLst>
              <a:gd name="connsiteX0" fmla="*/ 0 w 2398151"/>
              <a:gd name="connsiteY0" fmla="*/ 0 h 1438891"/>
              <a:gd name="connsiteX1" fmla="*/ 2398151 w 2398151"/>
              <a:gd name="connsiteY1" fmla="*/ 0 h 1438891"/>
              <a:gd name="connsiteX2" fmla="*/ 2398151 w 2398151"/>
              <a:gd name="connsiteY2" fmla="*/ 1438891 h 1438891"/>
              <a:gd name="connsiteX3" fmla="*/ 0 w 2398151"/>
              <a:gd name="connsiteY3" fmla="*/ 1438891 h 1438891"/>
              <a:gd name="connsiteX4" fmla="*/ 0 w 2398151"/>
              <a:gd name="connsiteY4" fmla="*/ 0 h 1438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8151" h="1438891">
                <a:moveTo>
                  <a:pt x="0" y="0"/>
                </a:moveTo>
                <a:lnTo>
                  <a:pt x="2398151" y="0"/>
                </a:lnTo>
                <a:lnTo>
                  <a:pt x="2398151" y="1438891"/>
                </a:lnTo>
                <a:lnTo>
                  <a:pt x="0" y="1438891"/>
                </a:lnTo>
                <a:lnTo>
                  <a:pt x="0" y="0"/>
                </a:lnTo>
                <a:close/>
              </a:path>
            </a:pathLst>
          </a:custGeom>
          <a:solidFill>
            <a:srgbClr val="3C64B9"/>
          </a:solidFill>
          <a:ln>
            <a:solidFill>
              <a:srgbClr val="4472C4"/>
            </a:solidFill>
          </a:ln>
          <a:effectLst>
            <a:outerShdw blurRad="114300" dist="101600" dir="13500000" algn="br"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algn="ctr" defTabSz="1066800">
              <a:lnSpc>
                <a:spcPct val="90000"/>
              </a:lnSpc>
              <a:spcBef>
                <a:spcPct val="0"/>
              </a:spcBef>
            </a:pPr>
            <a:r>
              <a:rPr lang="en-US" sz="2000" dirty="0"/>
              <a:t>Sabin </a:t>
            </a:r>
          </a:p>
          <a:p>
            <a:pPr algn="ctr" defTabSz="1066800">
              <a:lnSpc>
                <a:spcPct val="90000"/>
              </a:lnSpc>
              <a:spcBef>
                <a:spcPct val="0"/>
              </a:spcBef>
            </a:pPr>
            <a:r>
              <a:rPr lang="en-US" sz="2000" dirty="0"/>
              <a:t>1 award $35,019.54 (.4%)</a:t>
            </a:r>
          </a:p>
        </p:txBody>
      </p:sp>
      <p:sp>
        <p:nvSpPr>
          <p:cNvPr id="6" name="TextBox 5">
            <a:extLst>
              <a:ext uri="{FF2B5EF4-FFF2-40B4-BE49-F238E27FC236}">
                <a16:creationId xmlns:a16="http://schemas.microsoft.com/office/drawing/2014/main" id="{E2486BA0-B6B0-6D03-118D-CB2DCA14C600}"/>
              </a:ext>
            </a:extLst>
          </p:cNvPr>
          <p:cNvSpPr txBox="1"/>
          <p:nvPr/>
        </p:nvSpPr>
        <p:spPr>
          <a:xfrm>
            <a:off x="1196023" y="3545624"/>
            <a:ext cx="2564398" cy="646331"/>
          </a:xfrm>
          <a:prstGeom prst="rect">
            <a:avLst/>
          </a:prstGeom>
          <a:noFill/>
        </p:spPr>
        <p:txBody>
          <a:bodyPr wrap="square" rtlCol="0">
            <a:spAutoFit/>
          </a:bodyPr>
          <a:lstStyle/>
          <a:p>
            <a:endParaRPr lang="en-US" b="1" dirty="0">
              <a:solidFill>
                <a:schemeClr val="bg1"/>
              </a:solidFill>
            </a:endParaRPr>
          </a:p>
          <a:p>
            <a:r>
              <a:rPr lang="en-US" b="1" dirty="0">
                <a:solidFill>
                  <a:schemeClr val="bg1"/>
                </a:solidFill>
              </a:rPr>
              <a:t>Autonomous</a:t>
            </a:r>
          </a:p>
        </p:txBody>
      </p:sp>
      <p:sp>
        <p:nvSpPr>
          <p:cNvPr id="28" name="TextBox 27">
            <a:extLst>
              <a:ext uri="{FF2B5EF4-FFF2-40B4-BE49-F238E27FC236}">
                <a16:creationId xmlns:a16="http://schemas.microsoft.com/office/drawing/2014/main" id="{D1C645F3-F08E-2804-5C7C-9FE2256EC4F9}"/>
              </a:ext>
            </a:extLst>
          </p:cNvPr>
          <p:cNvSpPr txBox="1"/>
          <p:nvPr/>
        </p:nvSpPr>
        <p:spPr>
          <a:xfrm>
            <a:off x="3798579" y="3552339"/>
            <a:ext cx="2564398" cy="646331"/>
          </a:xfrm>
          <a:prstGeom prst="rect">
            <a:avLst/>
          </a:prstGeom>
          <a:noFill/>
        </p:spPr>
        <p:txBody>
          <a:bodyPr wrap="square" rtlCol="0">
            <a:spAutoFit/>
          </a:bodyPr>
          <a:lstStyle/>
          <a:p>
            <a:endParaRPr lang="en-US" b="1" dirty="0">
              <a:solidFill>
                <a:schemeClr val="bg1"/>
              </a:solidFill>
            </a:endParaRPr>
          </a:p>
          <a:p>
            <a:r>
              <a:rPr lang="en-US" b="1" dirty="0">
                <a:solidFill>
                  <a:schemeClr val="bg1"/>
                </a:solidFill>
              </a:rPr>
              <a:t>Autonomous</a:t>
            </a:r>
          </a:p>
        </p:txBody>
      </p:sp>
      <p:sp>
        <p:nvSpPr>
          <p:cNvPr id="30" name="Rectangle 29">
            <a:extLst>
              <a:ext uri="{FF2B5EF4-FFF2-40B4-BE49-F238E27FC236}">
                <a16:creationId xmlns:a16="http://schemas.microsoft.com/office/drawing/2014/main" id="{1FB79DBA-3AFA-AD9B-C899-0060A7E98D5A}"/>
              </a:ext>
            </a:extLst>
          </p:cNvPr>
          <p:cNvSpPr/>
          <p:nvPr/>
        </p:nvSpPr>
        <p:spPr>
          <a:xfrm>
            <a:off x="6690806" y="2396807"/>
            <a:ext cx="1874094" cy="1891246"/>
          </a:xfrm>
          <a:prstGeom prst="rect">
            <a:avLst/>
          </a:prstGeom>
          <a:solidFill>
            <a:srgbClr val="C0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lvl="0" indent="0" algn="ctr" defTabSz="1066800">
              <a:lnSpc>
                <a:spcPct val="90000"/>
              </a:lnSpc>
              <a:spcBef>
                <a:spcPct val="0"/>
              </a:spcBef>
              <a:buNone/>
            </a:pPr>
            <a:endParaRPr lang="en-US" b="1" dirty="0"/>
          </a:p>
        </p:txBody>
      </p:sp>
      <p:sp>
        <p:nvSpPr>
          <p:cNvPr id="29" name="Rectangle 28">
            <a:extLst>
              <a:ext uri="{FF2B5EF4-FFF2-40B4-BE49-F238E27FC236}">
                <a16:creationId xmlns:a16="http://schemas.microsoft.com/office/drawing/2014/main" id="{75D2F4A1-B104-114E-569B-AFDCDE4AF264}"/>
              </a:ext>
            </a:extLst>
          </p:cNvPr>
          <p:cNvSpPr/>
          <p:nvPr/>
        </p:nvSpPr>
        <p:spPr>
          <a:xfrm>
            <a:off x="6253263" y="2396807"/>
            <a:ext cx="475488" cy="1896715"/>
          </a:xfrm>
          <a:prstGeom prst="rect">
            <a:avLst/>
          </a:prstGeom>
          <a:solidFill>
            <a:srgbClr val="3C64B9"/>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A8342558-5C0D-477E-DAD9-3A414D59D4BE}"/>
              </a:ext>
            </a:extLst>
          </p:cNvPr>
          <p:cNvSpPr txBox="1"/>
          <p:nvPr/>
        </p:nvSpPr>
        <p:spPr>
          <a:xfrm>
            <a:off x="6208279" y="2468455"/>
            <a:ext cx="2352091" cy="1117229"/>
          </a:xfrm>
          <a:prstGeom prst="rect">
            <a:avLst/>
          </a:prstGeom>
          <a:noFill/>
        </p:spPr>
        <p:txBody>
          <a:bodyPr wrap="square" rtlCol="0">
            <a:spAutoFit/>
          </a:bodyPr>
          <a:lstStyle/>
          <a:p>
            <a:pPr marL="0" lvl="0" indent="0" algn="ctr" defTabSz="1066800">
              <a:lnSpc>
                <a:spcPct val="90000"/>
              </a:lnSpc>
              <a:spcBef>
                <a:spcPct val="0"/>
              </a:spcBef>
              <a:buNone/>
            </a:pPr>
            <a:r>
              <a:rPr lang="en-US" sz="1800" b="1" kern="1200" dirty="0">
                <a:solidFill>
                  <a:schemeClr val="bg1"/>
                </a:solidFill>
              </a:rPr>
              <a:t>NIH</a:t>
            </a:r>
          </a:p>
          <a:p>
            <a:pPr marL="0" lvl="0" indent="0" algn="ctr" defTabSz="1066800">
              <a:lnSpc>
                <a:spcPct val="90000"/>
              </a:lnSpc>
              <a:spcBef>
                <a:spcPct val="0"/>
              </a:spcBef>
              <a:buNone/>
            </a:pPr>
            <a:r>
              <a:rPr lang="en-US" b="1" dirty="0">
                <a:solidFill>
                  <a:schemeClr val="bg1"/>
                </a:solidFill>
              </a:rPr>
              <a:t>3 awards</a:t>
            </a:r>
            <a:r>
              <a:rPr lang="en-US" sz="1800" b="1" kern="1200" dirty="0">
                <a:solidFill>
                  <a:schemeClr val="bg1"/>
                </a:solidFill>
              </a:rPr>
              <a:t> </a:t>
            </a:r>
          </a:p>
          <a:p>
            <a:pPr marL="0" lvl="0" indent="0" algn="ctr" defTabSz="1066800">
              <a:lnSpc>
                <a:spcPct val="90000"/>
              </a:lnSpc>
              <a:spcBef>
                <a:spcPct val="0"/>
              </a:spcBef>
              <a:buNone/>
            </a:pPr>
            <a:r>
              <a:rPr lang="en-US" sz="1800" b="1" kern="1200" dirty="0">
                <a:solidFill>
                  <a:schemeClr val="bg1"/>
                </a:solidFill>
              </a:rPr>
              <a:t>$294,187 </a:t>
            </a:r>
            <a:r>
              <a:rPr lang="en-US" sz="1800" b="1" dirty="0">
                <a:solidFill>
                  <a:schemeClr val="bg1"/>
                </a:solidFill>
              </a:rPr>
              <a:t>(</a:t>
            </a:r>
            <a:r>
              <a:rPr lang="en-US" sz="1800" b="1" kern="1200" dirty="0">
                <a:solidFill>
                  <a:schemeClr val="bg1"/>
                </a:solidFill>
              </a:rPr>
              <a:t>4%)</a:t>
            </a:r>
            <a:endParaRPr lang="en-US" b="1" dirty="0">
              <a:solidFill>
                <a:schemeClr val="bg1"/>
              </a:solidFill>
            </a:endParaRPr>
          </a:p>
          <a:p>
            <a:endParaRPr lang="en-US" dirty="0">
              <a:solidFill>
                <a:schemeClr val="bg1"/>
              </a:solidFill>
            </a:endParaRPr>
          </a:p>
        </p:txBody>
      </p:sp>
      <p:sp>
        <p:nvSpPr>
          <p:cNvPr id="32" name="TextBox 31">
            <a:extLst>
              <a:ext uri="{FF2B5EF4-FFF2-40B4-BE49-F238E27FC236}">
                <a16:creationId xmlns:a16="http://schemas.microsoft.com/office/drawing/2014/main" id="{6C1FA939-32DA-45F2-B88A-608156A98D13}"/>
              </a:ext>
            </a:extLst>
          </p:cNvPr>
          <p:cNvSpPr txBox="1"/>
          <p:nvPr/>
        </p:nvSpPr>
        <p:spPr>
          <a:xfrm>
            <a:off x="6261535" y="3248261"/>
            <a:ext cx="1794209" cy="584775"/>
          </a:xfrm>
          <a:prstGeom prst="rect">
            <a:avLst/>
          </a:prstGeom>
          <a:noFill/>
        </p:spPr>
        <p:txBody>
          <a:bodyPr wrap="none" rtlCol="0">
            <a:spAutoFit/>
          </a:bodyPr>
          <a:lstStyle/>
          <a:p>
            <a:pPr defTabSz="1066800">
              <a:spcBef>
                <a:spcPct val="0"/>
              </a:spcBef>
            </a:pPr>
            <a:r>
              <a:rPr lang="en-US" sz="1600" b="1" dirty="0">
                <a:solidFill>
                  <a:schemeClr val="bg1"/>
                </a:solidFill>
              </a:rPr>
              <a:t>1 award - $28,375  </a:t>
            </a:r>
          </a:p>
          <a:p>
            <a:pPr defTabSz="1066800">
              <a:spcBef>
                <a:spcPct val="0"/>
              </a:spcBef>
            </a:pPr>
            <a:r>
              <a:rPr lang="en-US" sz="1600" b="1" dirty="0">
                <a:solidFill>
                  <a:schemeClr val="bg1"/>
                </a:solidFill>
              </a:rPr>
              <a:t>Autonomous</a:t>
            </a:r>
          </a:p>
        </p:txBody>
      </p:sp>
      <p:sp>
        <p:nvSpPr>
          <p:cNvPr id="33" name="TextBox 32">
            <a:extLst>
              <a:ext uri="{FF2B5EF4-FFF2-40B4-BE49-F238E27FC236}">
                <a16:creationId xmlns:a16="http://schemas.microsoft.com/office/drawing/2014/main" id="{B286CA70-E16D-A13E-F51E-1055DF9098C5}"/>
              </a:ext>
            </a:extLst>
          </p:cNvPr>
          <p:cNvSpPr txBox="1"/>
          <p:nvPr/>
        </p:nvSpPr>
        <p:spPr>
          <a:xfrm>
            <a:off x="6643962" y="3743788"/>
            <a:ext cx="1986441" cy="584775"/>
          </a:xfrm>
          <a:prstGeom prst="rect">
            <a:avLst/>
          </a:prstGeom>
          <a:noFill/>
        </p:spPr>
        <p:txBody>
          <a:bodyPr wrap="none" rtlCol="0">
            <a:spAutoFit/>
          </a:bodyPr>
          <a:lstStyle/>
          <a:p>
            <a:r>
              <a:rPr lang="en-US" sz="1600" b="1" dirty="0">
                <a:solidFill>
                  <a:schemeClr val="bg1"/>
                </a:solidFill>
              </a:rPr>
              <a:t>2 awards - $265,812</a:t>
            </a:r>
          </a:p>
          <a:p>
            <a:pPr algn="r"/>
            <a:r>
              <a:rPr lang="en-US" sz="1600" b="1" dirty="0">
                <a:solidFill>
                  <a:schemeClr val="bg1"/>
                </a:solidFill>
              </a:rPr>
              <a:t>under tri. </a:t>
            </a:r>
            <a:r>
              <a:rPr lang="en-US" sz="1600" b="1" dirty="0" err="1">
                <a:solidFill>
                  <a:schemeClr val="bg1"/>
                </a:solidFill>
              </a:rPr>
              <a:t>agmts</a:t>
            </a:r>
            <a:r>
              <a:rPr lang="en-US" sz="1600" b="1" dirty="0">
                <a:solidFill>
                  <a:schemeClr val="bg1"/>
                </a:solidFill>
              </a:rPr>
              <a:t>.</a:t>
            </a:r>
          </a:p>
        </p:txBody>
      </p:sp>
      <p:sp>
        <p:nvSpPr>
          <p:cNvPr id="34" name="TextBox 33">
            <a:extLst>
              <a:ext uri="{FF2B5EF4-FFF2-40B4-BE49-F238E27FC236}">
                <a16:creationId xmlns:a16="http://schemas.microsoft.com/office/drawing/2014/main" id="{6C508AE8-F5EE-0AC2-455A-C366F7DF9229}"/>
              </a:ext>
            </a:extLst>
          </p:cNvPr>
          <p:cNvSpPr txBox="1"/>
          <p:nvPr/>
        </p:nvSpPr>
        <p:spPr>
          <a:xfrm>
            <a:off x="1062555" y="5491765"/>
            <a:ext cx="2564398" cy="646331"/>
          </a:xfrm>
          <a:prstGeom prst="rect">
            <a:avLst/>
          </a:prstGeom>
          <a:noFill/>
        </p:spPr>
        <p:txBody>
          <a:bodyPr wrap="square" rtlCol="0">
            <a:spAutoFit/>
          </a:bodyPr>
          <a:lstStyle/>
          <a:p>
            <a:endParaRPr lang="en-US" b="1" dirty="0">
              <a:solidFill>
                <a:schemeClr val="bg1"/>
              </a:solidFill>
            </a:endParaRPr>
          </a:p>
          <a:p>
            <a:r>
              <a:rPr lang="en-US" b="1" dirty="0">
                <a:solidFill>
                  <a:schemeClr val="bg1"/>
                </a:solidFill>
              </a:rPr>
              <a:t>Autonomous</a:t>
            </a:r>
          </a:p>
        </p:txBody>
      </p:sp>
      <p:sp>
        <p:nvSpPr>
          <p:cNvPr id="35" name="TextBox 34">
            <a:extLst>
              <a:ext uri="{FF2B5EF4-FFF2-40B4-BE49-F238E27FC236}">
                <a16:creationId xmlns:a16="http://schemas.microsoft.com/office/drawing/2014/main" id="{C45CFDFD-4902-4DD3-29B7-9D18E6D65EDC}"/>
              </a:ext>
            </a:extLst>
          </p:cNvPr>
          <p:cNvSpPr txBox="1"/>
          <p:nvPr/>
        </p:nvSpPr>
        <p:spPr>
          <a:xfrm>
            <a:off x="2605069" y="5491484"/>
            <a:ext cx="2564398" cy="646331"/>
          </a:xfrm>
          <a:prstGeom prst="rect">
            <a:avLst/>
          </a:prstGeom>
          <a:noFill/>
        </p:spPr>
        <p:txBody>
          <a:bodyPr wrap="square" rtlCol="0">
            <a:spAutoFit/>
          </a:bodyPr>
          <a:lstStyle/>
          <a:p>
            <a:endParaRPr lang="en-US" b="1" dirty="0">
              <a:solidFill>
                <a:schemeClr val="bg1"/>
              </a:solidFill>
            </a:endParaRPr>
          </a:p>
          <a:p>
            <a:r>
              <a:rPr lang="en-US" b="1" dirty="0">
                <a:solidFill>
                  <a:schemeClr val="bg1"/>
                </a:solidFill>
              </a:rPr>
              <a:t>Autonomous</a:t>
            </a:r>
          </a:p>
        </p:txBody>
      </p:sp>
      <p:sp>
        <p:nvSpPr>
          <p:cNvPr id="36" name="TextBox 35">
            <a:extLst>
              <a:ext uri="{FF2B5EF4-FFF2-40B4-BE49-F238E27FC236}">
                <a16:creationId xmlns:a16="http://schemas.microsoft.com/office/drawing/2014/main" id="{37E15EE8-35D8-FB6C-42A8-75B22D2B5257}"/>
              </a:ext>
            </a:extLst>
          </p:cNvPr>
          <p:cNvSpPr txBox="1"/>
          <p:nvPr/>
        </p:nvSpPr>
        <p:spPr>
          <a:xfrm>
            <a:off x="4140520" y="5491623"/>
            <a:ext cx="2564398" cy="646331"/>
          </a:xfrm>
          <a:prstGeom prst="rect">
            <a:avLst/>
          </a:prstGeom>
          <a:noFill/>
        </p:spPr>
        <p:txBody>
          <a:bodyPr wrap="square" rtlCol="0">
            <a:spAutoFit/>
          </a:bodyPr>
          <a:lstStyle/>
          <a:p>
            <a:endParaRPr lang="en-US" b="1" dirty="0">
              <a:solidFill>
                <a:schemeClr val="bg1"/>
              </a:solidFill>
            </a:endParaRPr>
          </a:p>
          <a:p>
            <a:r>
              <a:rPr lang="en-US" b="1" dirty="0">
                <a:solidFill>
                  <a:schemeClr val="bg1"/>
                </a:solidFill>
              </a:rPr>
              <a:t>Autonomous</a:t>
            </a:r>
          </a:p>
        </p:txBody>
      </p:sp>
      <p:sp>
        <p:nvSpPr>
          <p:cNvPr id="37" name="TextBox 36">
            <a:extLst>
              <a:ext uri="{FF2B5EF4-FFF2-40B4-BE49-F238E27FC236}">
                <a16:creationId xmlns:a16="http://schemas.microsoft.com/office/drawing/2014/main" id="{E01157EF-2B38-A648-8B99-DB4177B54882}"/>
              </a:ext>
            </a:extLst>
          </p:cNvPr>
          <p:cNvSpPr txBox="1"/>
          <p:nvPr/>
        </p:nvSpPr>
        <p:spPr>
          <a:xfrm>
            <a:off x="7123970" y="5519960"/>
            <a:ext cx="2564398" cy="615553"/>
          </a:xfrm>
          <a:prstGeom prst="rect">
            <a:avLst/>
          </a:prstGeom>
          <a:noFill/>
        </p:spPr>
        <p:txBody>
          <a:bodyPr wrap="square" rtlCol="0">
            <a:spAutoFit/>
          </a:bodyPr>
          <a:lstStyle/>
          <a:p>
            <a:endParaRPr lang="en-US" b="1" dirty="0">
              <a:solidFill>
                <a:schemeClr val="bg1"/>
              </a:solidFill>
            </a:endParaRPr>
          </a:p>
          <a:p>
            <a:r>
              <a:rPr lang="en-US" sz="1600" b="1" dirty="0">
                <a:solidFill>
                  <a:schemeClr val="bg1"/>
                </a:solidFill>
              </a:rPr>
              <a:t>under tri. </a:t>
            </a:r>
            <a:r>
              <a:rPr lang="en-US" sz="1600" b="1" dirty="0" err="1">
                <a:solidFill>
                  <a:schemeClr val="bg1"/>
                </a:solidFill>
              </a:rPr>
              <a:t>agmts</a:t>
            </a:r>
            <a:r>
              <a:rPr lang="en-US" sz="1600" b="1" dirty="0">
                <a:solidFill>
                  <a:schemeClr val="bg1"/>
                </a:solidFill>
              </a:rPr>
              <a:t>.</a:t>
            </a:r>
          </a:p>
        </p:txBody>
      </p:sp>
      <p:sp>
        <p:nvSpPr>
          <p:cNvPr id="3" name="TextBox 2">
            <a:extLst>
              <a:ext uri="{FF2B5EF4-FFF2-40B4-BE49-F238E27FC236}">
                <a16:creationId xmlns:a16="http://schemas.microsoft.com/office/drawing/2014/main" id="{E066C45F-B511-B69A-5CA6-F75EB46DDEAD}"/>
              </a:ext>
            </a:extLst>
          </p:cNvPr>
          <p:cNvSpPr txBox="1"/>
          <p:nvPr/>
        </p:nvSpPr>
        <p:spPr>
          <a:xfrm>
            <a:off x="5668031" y="5491712"/>
            <a:ext cx="2564398" cy="646331"/>
          </a:xfrm>
          <a:prstGeom prst="rect">
            <a:avLst/>
          </a:prstGeom>
          <a:noFill/>
        </p:spPr>
        <p:txBody>
          <a:bodyPr wrap="square" rtlCol="0">
            <a:spAutoFit/>
          </a:bodyPr>
          <a:lstStyle/>
          <a:p>
            <a:endParaRPr lang="en-US" b="1" dirty="0">
              <a:solidFill>
                <a:schemeClr val="bg1"/>
              </a:solidFill>
            </a:endParaRPr>
          </a:p>
          <a:p>
            <a:r>
              <a:rPr lang="en-US" b="1" dirty="0">
                <a:solidFill>
                  <a:schemeClr val="bg1"/>
                </a:solidFill>
              </a:rPr>
              <a:t>Autonomous</a:t>
            </a:r>
          </a:p>
        </p:txBody>
      </p:sp>
      <p:sp>
        <p:nvSpPr>
          <p:cNvPr id="4" name="TextBox 3">
            <a:extLst>
              <a:ext uri="{FF2B5EF4-FFF2-40B4-BE49-F238E27FC236}">
                <a16:creationId xmlns:a16="http://schemas.microsoft.com/office/drawing/2014/main" id="{13255FC4-5473-FD84-A56F-95CD51A5CDB7}"/>
              </a:ext>
            </a:extLst>
          </p:cNvPr>
          <p:cNvSpPr txBox="1"/>
          <p:nvPr/>
        </p:nvSpPr>
        <p:spPr>
          <a:xfrm>
            <a:off x="109509" y="6325598"/>
            <a:ext cx="7298774" cy="381828"/>
          </a:xfrm>
          <a:prstGeom prst="rect">
            <a:avLst/>
          </a:prstGeom>
          <a:solidFill>
            <a:schemeClr val="bg1"/>
          </a:solidFill>
        </p:spPr>
        <p:txBody>
          <a:bodyPr wrap="square" rtlCol="0">
            <a:spAutoFit/>
          </a:bodyPr>
          <a:lstStyle/>
          <a:p>
            <a:r>
              <a:rPr lang="en-US" b="1" dirty="0">
                <a:solidFill>
                  <a:srgbClr val="0A016E"/>
                </a:solidFill>
                <a:latin typeface="Arial Black" panose="020B0A04020102020204" pitchFamily="34" charset="0"/>
              </a:rPr>
              <a:t>ULCHS</a:t>
            </a:r>
          </a:p>
        </p:txBody>
      </p:sp>
    </p:spTree>
    <p:extLst>
      <p:ext uri="{BB962C8B-B14F-4D97-AF65-F5344CB8AC3E}">
        <p14:creationId xmlns:p14="http://schemas.microsoft.com/office/powerpoint/2010/main" val="3407178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79B3C1DA81C943A85FD29B9D946714" ma:contentTypeVersion="14" ma:contentTypeDescription="Create a new document." ma:contentTypeScope="" ma:versionID="2be22afe271c9eb7c8d2f6570c32eda1">
  <xsd:schema xmlns:xsd="http://www.w3.org/2001/XMLSchema" xmlns:xs="http://www.w3.org/2001/XMLSchema" xmlns:p="http://schemas.microsoft.com/office/2006/metadata/properties" xmlns:ns3="4aaa0b92-6e1d-4468-ad4e-672515e528ed" xmlns:ns4="4dc063a8-5d32-422d-944a-3805d61517d9" targetNamespace="http://schemas.microsoft.com/office/2006/metadata/properties" ma:root="true" ma:fieldsID="5e71d6cff44729d269fdf85d708016c5" ns3:_="" ns4:_="">
    <xsd:import namespace="4aaa0b92-6e1d-4468-ad4e-672515e528ed"/>
    <xsd:import namespace="4dc063a8-5d32-422d-944a-3805d61517d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SearchPropertie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aa0b92-6e1d-4468-ad4e-672515e528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_activity" ma:index="21"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dc063a8-5d32-422d-944a-3805d61517d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4aaa0b92-6e1d-4468-ad4e-672515e528ed" xsi:nil="true"/>
  </documentManagement>
</p:properties>
</file>

<file path=customXml/itemProps1.xml><?xml version="1.0" encoding="utf-8"?>
<ds:datastoreItem xmlns:ds="http://schemas.openxmlformats.org/officeDocument/2006/customXml" ds:itemID="{E0F99E11-38AA-473D-8FD0-CE4C86F284F6}">
  <ds:schemaRefs>
    <ds:schemaRef ds:uri="4aaa0b92-6e1d-4468-ad4e-672515e528ed"/>
    <ds:schemaRef ds:uri="4dc063a8-5d32-422d-944a-3805d61517d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B473BEC-F638-4E86-A4AF-3494E8B3E2E2}">
  <ds:schemaRefs>
    <ds:schemaRef ds:uri="http://schemas.microsoft.com/sharepoint/v3/contenttype/forms"/>
  </ds:schemaRefs>
</ds:datastoreItem>
</file>

<file path=customXml/itemProps3.xml><?xml version="1.0" encoding="utf-8"?>
<ds:datastoreItem xmlns:ds="http://schemas.openxmlformats.org/officeDocument/2006/customXml" ds:itemID="{2D17BA9D-EAEE-484D-B837-ACA7FD721CF8}">
  <ds:schemaRefs>
    <ds:schemaRef ds:uri="4aaa0b92-6e1d-4468-ad4e-672515e528ed"/>
    <ds:schemaRef ds:uri="4dc063a8-5d32-422d-944a-3805d61517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97</TotalTime>
  <Words>2275</Words>
  <Application>Microsoft Office PowerPoint</Application>
  <PresentationFormat>Widescreen</PresentationFormat>
  <Paragraphs>382</Paragraphs>
  <Slides>19</Slides>
  <Notes>19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19</vt:i4>
      </vt:variant>
    </vt:vector>
  </HeadingPairs>
  <TitlesOfParts>
    <vt:vector size="31" baseType="lpstr">
      <vt:lpstr>MS Gothic</vt:lpstr>
      <vt:lpstr>Arial</vt:lpstr>
      <vt:lpstr>Arial Black</vt:lpstr>
      <vt:lpstr>Calibri</vt:lpstr>
      <vt:lpstr>Calibri Light</vt:lpstr>
      <vt:lpstr>Courier New</vt:lpstr>
      <vt:lpstr>Segoe UI</vt:lpstr>
      <vt:lpstr>Tahoma</vt:lpstr>
      <vt:lpstr>Times New Roman</vt:lpstr>
      <vt:lpstr>Titillium Web</vt:lpstr>
      <vt:lpstr>Wingdings</vt:lpstr>
      <vt:lpstr>Office Theme</vt:lpstr>
      <vt:lpstr>ULCHS Office of Sponsored Research Services (OSRS)</vt:lpstr>
      <vt:lpstr>OSRS Mission &amp; Vision</vt:lpstr>
      <vt:lpstr>OSRS Objectives</vt:lpstr>
      <vt:lpstr>OSRS Background</vt:lpstr>
      <vt:lpstr>OSRS Team</vt:lpstr>
      <vt:lpstr>ULCHS Gap Analysis </vt:lpstr>
      <vt:lpstr>ULCHS Gap Analysis </vt:lpstr>
      <vt:lpstr>OFS Key Portfolio Updates (as of November 2022)</vt:lpstr>
      <vt:lpstr>Portfolio</vt:lpstr>
      <vt:lpstr>ULCHS Subaward Sponsors (as of November 2022)</vt:lpstr>
      <vt:lpstr>OSRS Pre-award Admin Services</vt:lpstr>
      <vt:lpstr>OSRS Proposal Submission Process</vt:lpstr>
      <vt:lpstr>OSRS Pre-award Best Practices for PI’s</vt:lpstr>
      <vt:lpstr>Research Project Intent Notification Form (RPINF)</vt:lpstr>
      <vt:lpstr>Sample Biosketch</vt:lpstr>
      <vt:lpstr>OSRS Post-award Admin Services</vt:lpstr>
      <vt:lpstr>OSRS Post-award Best Practices for PI’s</vt:lpstr>
      <vt:lpstr>OSRS next steps</vt:lpstr>
      <vt:lpstr>OSRS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 Lila</dc:creator>
  <cp:lastModifiedBy>Edmund Manston</cp:lastModifiedBy>
  <cp:revision>3</cp:revision>
  <dcterms:created xsi:type="dcterms:W3CDTF">2022-01-20T12:27:43Z</dcterms:created>
  <dcterms:modified xsi:type="dcterms:W3CDTF">2023-09-22T12:45:44Z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0x0101007079B3C1DA81C943A85FD29B9D946714</vt:lpwstr>
  </property>
  <property fmtid="{D5CDD505-2E9C-101B-9397-08002B2CF9AE}" pid="3" name="MSIP_Label_792c8cef-6f2b-4af1-b4ac-d815ff795cd6_Enabled">
    <vt:lpwstr>true</vt:lpwstr>
  </property>
  <property fmtid="{D5CDD505-2E9C-101B-9397-08002B2CF9AE}" pid="4" name="MSIP_Label_792c8cef-6f2b-4af1-b4ac-d815ff795cd6_SetDate">
    <vt:lpwstr>2023-01-10T19:09:42Z</vt:lpwstr>
  </property>
  <property fmtid="{D5CDD505-2E9C-101B-9397-08002B2CF9AE}" pid="5" name="MSIP_Label_792c8cef-6f2b-4af1-b4ac-d815ff795cd6_Method">
    <vt:lpwstr>Standard</vt:lpwstr>
  </property>
  <property fmtid="{D5CDD505-2E9C-101B-9397-08002B2CF9AE}" pid="6" name="MSIP_Label_792c8cef-6f2b-4af1-b4ac-d815ff795cd6_Name">
    <vt:lpwstr>VUMC General</vt:lpwstr>
  </property>
  <property fmtid="{D5CDD505-2E9C-101B-9397-08002B2CF9AE}" pid="7" name="MSIP_Label_792c8cef-6f2b-4af1-b4ac-d815ff795cd6_SiteId">
    <vt:lpwstr>ef575030-1424-4ed8-b83c-12c533d879ab</vt:lpwstr>
  </property>
  <property fmtid="{D5CDD505-2E9C-101B-9397-08002B2CF9AE}" pid="8" name="MSIP_Label_792c8cef-6f2b-4af1-b4ac-d815ff795cd6_ActionId">
    <vt:lpwstr>ce977e10-a12c-4e8c-8583-887f2b9801e6</vt:lpwstr>
  </property>
  <property fmtid="{D5CDD505-2E9C-101B-9397-08002B2CF9AE}" pid="9" name="MSIP_Label_792c8cef-6f2b-4af1-b4ac-d815ff795cd6_ContentBits">
    <vt:lpwstr>0</vt:lpwstr>
  </property>
</Properties>
</file>